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99" r:id="rId2"/>
    <p:sldId id="316" r:id="rId3"/>
    <p:sldId id="309" r:id="rId4"/>
    <p:sldId id="317" r:id="rId5"/>
    <p:sldId id="313" r:id="rId6"/>
    <p:sldId id="311" r:id="rId7"/>
    <p:sldId id="312" r:id="rId8"/>
    <p:sldId id="315" r:id="rId9"/>
    <p:sldId id="318" r:id="rId10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4214D8-53DC-45F4-A672-3E78855D4D71}" type="datetimeFigureOut">
              <a:rPr lang="ru-RU" smtClean="0"/>
              <a:pPr/>
              <a:t>15.05.2018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6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610302-3EF7-4291-B7A8-DD5EC914163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3468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08456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0094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6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94675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87502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8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15.05.2018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81377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15.05.2018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78676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15.05.2018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0246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48970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86395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27254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25810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5459" y="1465729"/>
            <a:ext cx="7869891" cy="47112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15.05.2018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"/>
            <a:ext cx="7886700" cy="13377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3321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4.w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611560" y="2083648"/>
            <a:ext cx="8318159" cy="285752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b="1" dirty="0">
                <a:solidFill>
                  <a:srgbClr val="002060"/>
                </a:solidFill>
              </a:rPr>
              <a:t>Проекты вариантов </a:t>
            </a:r>
            <a:endParaRPr lang="ru-RU" sz="4000" b="1" dirty="0" smtClean="0">
              <a:solidFill>
                <a:srgbClr val="002060"/>
              </a:solidFill>
            </a:endParaRPr>
          </a:p>
          <a:p>
            <a:r>
              <a:rPr lang="ru-RU" sz="4000" b="1" dirty="0" smtClean="0">
                <a:solidFill>
                  <a:srgbClr val="002060"/>
                </a:solidFill>
              </a:rPr>
              <a:t>Типовых </a:t>
            </a:r>
            <a:r>
              <a:rPr lang="ru-RU" sz="4000" b="1" dirty="0">
                <a:solidFill>
                  <a:srgbClr val="002060"/>
                </a:solidFill>
              </a:rPr>
              <a:t>учебных планов начального, основного, </a:t>
            </a:r>
            <a:endParaRPr lang="ru-RU" sz="4000" b="1" dirty="0" smtClean="0">
              <a:solidFill>
                <a:srgbClr val="002060"/>
              </a:solidFill>
            </a:endParaRPr>
          </a:p>
          <a:p>
            <a:r>
              <a:rPr lang="ru-RU" sz="4000" b="1" dirty="0" smtClean="0">
                <a:solidFill>
                  <a:srgbClr val="002060"/>
                </a:solidFill>
              </a:rPr>
              <a:t>общего  </a:t>
            </a:r>
            <a:r>
              <a:rPr lang="ru-RU" sz="4000" b="1" dirty="0">
                <a:solidFill>
                  <a:srgbClr val="002060"/>
                </a:solidFill>
              </a:rPr>
              <a:t>среднего образования с сокращением нагрузки</a:t>
            </a:r>
            <a:endParaRPr lang="ru-RU" sz="4000" b="1" dirty="0" smtClean="0">
              <a:ln w="0"/>
              <a:solidFill>
                <a:srgbClr val="002060"/>
              </a:solidFill>
              <a:effectLst>
                <a:reflection blurRad="6350" stA="53000" endA="300" endPos="35500" dir="5400000" sy="-90000" algn="bl" rotWithShape="0"/>
              </a:effectLst>
              <a:latin typeface="+mn-lt"/>
            </a:endParaRPr>
          </a:p>
        </p:txBody>
      </p:sp>
      <p:sp>
        <p:nvSpPr>
          <p:cNvPr id="7" name="TextBox 2"/>
          <p:cNvSpPr txBox="1">
            <a:spLocks noChangeArrowheads="1"/>
          </p:cNvSpPr>
          <p:nvPr/>
        </p:nvSpPr>
        <p:spPr bwMode="auto">
          <a:xfrm>
            <a:off x="4143372" y="6150114"/>
            <a:ext cx="1010213" cy="707886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ru-RU" altLang="ru-RU" sz="2000" dirty="0" smtClean="0">
                <a:solidFill>
                  <a:srgbClr val="002060"/>
                </a:solidFill>
                <a:latin typeface="+mn-lt"/>
              </a:rPr>
              <a:t>Астана </a:t>
            </a:r>
          </a:p>
          <a:p>
            <a:pPr algn="ctr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ru-RU" altLang="ru-RU" sz="2000" dirty="0" smtClean="0">
                <a:solidFill>
                  <a:srgbClr val="002060"/>
                </a:solidFill>
                <a:latin typeface="+mn-lt"/>
              </a:rPr>
              <a:t>2018 г.</a:t>
            </a:r>
          </a:p>
        </p:txBody>
      </p:sp>
      <p:sp>
        <p:nvSpPr>
          <p:cNvPr id="9" name="TextBox 10"/>
          <p:cNvSpPr txBox="1">
            <a:spLocks noChangeArrowheads="1"/>
          </p:cNvSpPr>
          <p:nvPr/>
        </p:nvSpPr>
        <p:spPr bwMode="auto">
          <a:xfrm>
            <a:off x="1763688" y="548680"/>
            <a:ext cx="6656388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k-KZ" altLang="ru-RU" sz="2000" dirty="0">
                <a:solidFill>
                  <a:srgbClr val="002060"/>
                </a:solidFill>
              </a:rPr>
              <a:t>Министерство образования и науки Республики </a:t>
            </a:r>
            <a:r>
              <a:rPr lang="kk-KZ" altLang="ru-RU" sz="2000" dirty="0" smtClean="0">
                <a:solidFill>
                  <a:srgbClr val="002060"/>
                </a:solidFill>
              </a:rPr>
              <a:t>Казахстан</a:t>
            </a:r>
          </a:p>
          <a:p>
            <a:pPr algn="ctr"/>
            <a:r>
              <a:rPr lang="kk-KZ" altLang="ru-RU" sz="2000" dirty="0" smtClean="0">
                <a:solidFill>
                  <a:srgbClr val="002060"/>
                </a:solidFill>
              </a:rPr>
              <a:t>Национальная академия образования им.И.Алтынсарина</a:t>
            </a:r>
            <a:endParaRPr lang="ru-RU" altLang="ru-RU" sz="2000" dirty="0">
              <a:solidFill>
                <a:srgbClr val="002060"/>
              </a:solidFill>
            </a:endParaRPr>
          </a:p>
        </p:txBody>
      </p:sp>
      <p:pic>
        <p:nvPicPr>
          <p:cNvPr id="10" name="Рисунок 9" descr="http://daryn.kz/media/img/blogs/5184df02bfd57.jpg"/>
          <p:cNvPicPr/>
          <p:nvPr/>
        </p:nvPicPr>
        <p:blipFill>
          <a:blip r:embed="rId4" cstate="print"/>
          <a:srcRect l="17489" t="13684" r="21973" b="16842"/>
          <a:stretch>
            <a:fillRect/>
          </a:stretch>
        </p:blipFill>
        <p:spPr bwMode="auto">
          <a:xfrm>
            <a:off x="971600" y="364312"/>
            <a:ext cx="864096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505416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6288124"/>
              </p:ext>
            </p:extLst>
          </p:nvPr>
        </p:nvGraphicFramePr>
        <p:xfrm>
          <a:off x="107504" y="836712"/>
          <a:ext cx="3295896" cy="3962400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2160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346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00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6077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6077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6361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56335">
                <a:tc rowSpan="2"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№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>
                          <a:effectLst/>
                        </a:rPr>
                        <a:t>У</a:t>
                      </a:r>
                      <a:r>
                        <a:rPr lang="ru-RU" sz="1000" dirty="0" err="1">
                          <a:effectLst/>
                        </a:rPr>
                        <a:t>чебные</a:t>
                      </a:r>
                      <a:r>
                        <a:rPr lang="ru-RU" sz="1000" dirty="0">
                          <a:effectLst/>
                        </a:rPr>
                        <a:t> предметы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Количество часов </a:t>
                      </a:r>
                      <a:endParaRPr lang="ru-RU" sz="1000" dirty="0" smtClean="0">
                        <a:effectLst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</a:rPr>
                        <a:t>в </a:t>
                      </a:r>
                      <a:r>
                        <a:rPr lang="ru-RU" sz="1000" dirty="0">
                          <a:effectLst/>
                        </a:rPr>
                        <a:t>неделю по классам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816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</a:rPr>
                        <a:t>1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</a:rPr>
                        <a:t>2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</a:rPr>
                        <a:t>3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</a:rPr>
                        <a:t>4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9312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1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kk-KZ" sz="1000" dirty="0" smtClean="0"/>
                        <a:t>Обучение грамоте</a:t>
                      </a:r>
                      <a:endParaRPr lang="ru-RU" sz="1000" dirty="0"/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 smtClean="0">
                          <a:effectLst/>
                        </a:rPr>
                        <a:t>6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 smtClean="0">
                          <a:effectLst/>
                        </a:rPr>
                        <a:t>-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 smtClean="0">
                          <a:effectLst/>
                        </a:rPr>
                        <a:t>-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 smtClean="0">
                          <a:effectLst/>
                        </a:rPr>
                        <a:t>-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9312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Русский язык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 smtClean="0">
                          <a:effectLst/>
                        </a:rPr>
                        <a:t>-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 smtClean="0">
                          <a:effectLst/>
                        </a:rPr>
                        <a:t>4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 smtClean="0">
                          <a:effectLst/>
                        </a:rPr>
                        <a:t>4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 smtClean="0">
                          <a:effectLst/>
                        </a:rPr>
                        <a:t>4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9312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3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>
                          <a:effectLst/>
                        </a:rPr>
                        <a:t>Русская л</a:t>
                      </a:r>
                      <a:r>
                        <a:rPr lang="ru-RU" sz="1000" dirty="0" err="1">
                          <a:effectLst/>
                        </a:rPr>
                        <a:t>итература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 smtClean="0">
                          <a:effectLst/>
                        </a:rPr>
                        <a:t>-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 smtClean="0">
                          <a:effectLst/>
                        </a:rPr>
                        <a:t>3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 smtClean="0">
                          <a:effectLst/>
                        </a:rPr>
                        <a:t>3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 smtClean="0">
                          <a:effectLst/>
                        </a:rPr>
                        <a:t>3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9312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4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>
                          <a:effectLst/>
                        </a:rPr>
                        <a:t>Казахский </a:t>
                      </a:r>
                      <a:r>
                        <a:rPr lang="kk-KZ" sz="1000" dirty="0" smtClean="0">
                          <a:effectLst/>
                        </a:rPr>
                        <a:t>язык</a:t>
                      </a:r>
                      <a:r>
                        <a:rPr lang="kk-KZ" sz="1000" baseline="0" dirty="0" smtClean="0">
                          <a:effectLst/>
                        </a:rPr>
                        <a:t> (Т2)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 smtClean="0">
                          <a:effectLst/>
                        </a:rPr>
                        <a:t>2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>
                          <a:effectLst/>
                        </a:rPr>
                        <a:t>3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>
                          <a:effectLst/>
                        </a:rPr>
                        <a:t>3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 smtClean="0">
                          <a:effectLst/>
                        </a:rPr>
                        <a:t>4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39312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5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Английский язык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 smtClean="0">
                          <a:effectLst/>
                        </a:rPr>
                        <a:t>2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 smtClean="0">
                          <a:effectLst/>
                        </a:rPr>
                        <a:t>2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 smtClean="0">
                          <a:effectLst/>
                        </a:rPr>
                        <a:t>2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 smtClean="0">
                          <a:effectLst/>
                        </a:rPr>
                        <a:t>2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39312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6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Математика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 smtClean="0">
                          <a:effectLst/>
                        </a:rPr>
                        <a:t>4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 smtClean="0">
                          <a:effectLst/>
                        </a:rPr>
                        <a:t>4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 smtClean="0">
                          <a:effectLst/>
                        </a:rPr>
                        <a:t>5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 smtClean="0">
                          <a:effectLst/>
                        </a:rPr>
                        <a:t>5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39312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7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Информационно-коммуникационные технологии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>
                          <a:effectLst/>
                        </a:rPr>
                        <a:t>- 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>
                          <a:effectLst/>
                        </a:rPr>
                        <a:t>- 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 smtClean="0">
                          <a:effectLst/>
                        </a:rPr>
                        <a:t>1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 smtClean="0">
                          <a:effectLst/>
                        </a:rPr>
                        <a:t>1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39312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8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000" dirty="0" smtClean="0">
                          <a:effectLst/>
                        </a:rPr>
                        <a:t>Естествознание</a:t>
                      </a:r>
                      <a:endParaRPr lang="ru-RU" sz="1000" dirty="0" smtClean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>
                          <a:effectLst/>
                        </a:rPr>
                        <a:t>1 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>
                          <a:effectLst/>
                        </a:rPr>
                        <a:t>1 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 smtClean="0">
                          <a:effectLst/>
                        </a:rPr>
                        <a:t>2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 smtClean="0">
                          <a:effectLst/>
                        </a:rPr>
                        <a:t>2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39312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9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Познание мира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 smtClean="0">
                          <a:effectLst/>
                        </a:rPr>
                        <a:t>1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 smtClean="0">
                          <a:effectLst/>
                        </a:rPr>
                        <a:t>1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 smtClean="0">
                          <a:effectLst/>
                        </a:rPr>
                        <a:t>1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 smtClean="0">
                          <a:effectLst/>
                        </a:rPr>
                        <a:t>1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39312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10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Самопознание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1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39312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11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Музыка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1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1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39312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</a:t>
                      </a:r>
                      <a:r>
                        <a:rPr lang="en-US" sz="1000">
                          <a:effectLst/>
                        </a:rPr>
                        <a:t>2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>
                          <a:effectLst/>
                        </a:rPr>
                        <a:t>Художественный труд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 smtClean="0">
                          <a:effectLst/>
                        </a:rPr>
                        <a:t>1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 smtClean="0">
                          <a:effectLst/>
                        </a:rPr>
                        <a:t>1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</a:rPr>
                        <a:t>1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39312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</a:t>
                      </a:r>
                      <a:r>
                        <a:rPr lang="en-US" sz="1000">
                          <a:effectLst/>
                        </a:rPr>
                        <a:t>3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Физическая культура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</a:rPr>
                        <a:t>3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</a:rPr>
                        <a:t>3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</a:rPr>
                        <a:t>3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</a:rPr>
                        <a:t>3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58274">
                <a:tc gridSpan="2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Инвариантная учебная нагрузка</a:t>
                      </a:r>
                      <a:endParaRPr lang="ru-RU" sz="1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b="1" dirty="0" smtClean="0">
                          <a:effectLst/>
                        </a:rPr>
                        <a:t>22</a:t>
                      </a:r>
                      <a:endParaRPr lang="ru-RU" sz="1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b="1" dirty="0" smtClean="0">
                          <a:effectLst/>
                        </a:rPr>
                        <a:t>24</a:t>
                      </a:r>
                      <a:endParaRPr lang="ru-RU" sz="1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b="1" dirty="0" smtClean="0">
                          <a:effectLst/>
                        </a:rPr>
                        <a:t>27</a:t>
                      </a:r>
                      <a:endParaRPr lang="ru-RU" sz="1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b="1" dirty="0" smtClean="0">
                          <a:effectLst/>
                        </a:rPr>
                        <a:t>28</a:t>
                      </a:r>
                      <a:endParaRPr lang="ru-RU" sz="1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34974">
                <a:tc gridSpan="2"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 smtClean="0">
                          <a:effectLst/>
                        </a:rPr>
                        <a:t>Индивидуальные,</a:t>
                      </a:r>
                      <a:r>
                        <a:rPr lang="kk-KZ" sz="1000" kern="1200" baseline="0" dirty="0" smtClean="0">
                          <a:effectLst/>
                        </a:rPr>
                        <a:t> групповые занятия развивающего характера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</a:rPr>
                        <a:t>2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</a:rPr>
                        <a:t>2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effectLst/>
                        </a:rPr>
                        <a:t>1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42408">
                <a:tc gridSpan="2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Вариативная учебная нагрузка</a:t>
                      </a:r>
                      <a:endParaRPr lang="ru-RU" sz="1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b="1" dirty="0" smtClean="0">
                          <a:effectLst/>
                        </a:rPr>
                        <a:t>2</a:t>
                      </a:r>
                      <a:endParaRPr lang="ru-RU" sz="1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</a:rPr>
                        <a:t>1</a:t>
                      </a:r>
                      <a:endParaRPr lang="ru-RU" sz="1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b="1" dirty="0" smtClean="0">
                          <a:effectLst/>
                        </a:rPr>
                        <a:t>2</a:t>
                      </a:r>
                      <a:endParaRPr lang="ru-RU" sz="1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b="1" dirty="0" smtClean="0">
                          <a:effectLst/>
                        </a:rPr>
                        <a:t>1</a:t>
                      </a:r>
                      <a:endParaRPr lang="ru-RU" sz="1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03164">
                <a:tc gridSpan="2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Объем максимальной учебной нагрузки</a:t>
                      </a:r>
                      <a:endParaRPr lang="ru-RU" sz="1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b="1" dirty="0" smtClean="0">
                          <a:effectLst/>
                        </a:rPr>
                        <a:t>24</a:t>
                      </a:r>
                      <a:endParaRPr lang="ru-RU" sz="1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b="1" dirty="0" smtClean="0">
                          <a:effectLst/>
                        </a:rPr>
                        <a:t>25</a:t>
                      </a:r>
                      <a:endParaRPr lang="ru-RU" sz="1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b="1" dirty="0" smtClean="0">
                          <a:effectLst/>
                        </a:rPr>
                        <a:t>29</a:t>
                      </a:r>
                      <a:endParaRPr lang="ru-RU" sz="1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b="1" dirty="0" smtClean="0">
                          <a:effectLst/>
                        </a:rPr>
                        <a:t>29</a:t>
                      </a:r>
                      <a:endParaRPr lang="ru-RU" sz="1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2483768" y="260648"/>
            <a:ext cx="4350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1-4 классы  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(с 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русским языком обучения) </a:t>
            </a:r>
            <a:endParaRPr lang="ru-RU" dirty="0"/>
          </a:p>
        </p:txBody>
      </p:sp>
      <p:sp>
        <p:nvSpPr>
          <p:cNvPr id="9" name="Овал 8"/>
          <p:cNvSpPr/>
          <p:nvPr/>
        </p:nvSpPr>
        <p:spPr>
          <a:xfrm>
            <a:off x="3707904" y="1556792"/>
            <a:ext cx="1641342" cy="216024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Уменьшение нагрузки 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ru-RU" sz="1300" b="1" dirty="0" err="1" smtClean="0">
                <a:latin typeface="Times New Roman" pitchFamily="18" charset="0"/>
                <a:cs typeface="Times New Roman" pitchFamily="18" charset="0"/>
              </a:rPr>
              <a:t>кл</a:t>
            </a:r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1300" b="1" dirty="0" smtClean="0"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2 часа,</a:t>
            </a:r>
          </a:p>
          <a:p>
            <a:pPr algn="ctr"/>
            <a:r>
              <a:rPr lang="kk-KZ" sz="1300" b="1" dirty="0" smtClean="0">
                <a:latin typeface="Times New Roman" pitchFamily="18" charset="0"/>
                <a:cs typeface="Times New Roman" pitchFamily="18" charset="0"/>
              </a:rPr>
              <a:t>2 кл – 2 часа,</a:t>
            </a:r>
          </a:p>
          <a:p>
            <a:pPr algn="ctr"/>
            <a:r>
              <a:rPr lang="kk-KZ" sz="1300" b="1" dirty="0" smtClean="0">
                <a:latin typeface="Times New Roman" pitchFamily="18" charset="0"/>
                <a:cs typeface="Times New Roman" pitchFamily="18" charset="0"/>
              </a:rPr>
              <a:t>3 кл – 3 часа,</a:t>
            </a:r>
          </a:p>
          <a:p>
            <a:pPr algn="ctr"/>
            <a:r>
              <a:rPr lang="kk-KZ" sz="1300" b="1" dirty="0" smtClean="0">
                <a:latin typeface="Times New Roman" pitchFamily="18" charset="0"/>
                <a:cs typeface="Times New Roman" pitchFamily="18" charset="0"/>
              </a:rPr>
              <a:t>4 кл – 3часа. </a:t>
            </a: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8284791" y="6309320"/>
            <a:ext cx="736713" cy="41805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800" b="1" dirty="0" smtClean="0">
                <a:solidFill>
                  <a:srgbClr val="002060"/>
                </a:solidFill>
                <a:cs typeface="Times New Roman" pitchFamily="18" charset="0"/>
              </a:rPr>
              <a:t>1</a:t>
            </a:r>
            <a:endParaRPr lang="ru-RU" sz="4800" dirty="0">
              <a:solidFill>
                <a:srgbClr val="002060"/>
              </a:solidFill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8810188"/>
              </p:ext>
            </p:extLst>
          </p:nvPr>
        </p:nvGraphicFramePr>
        <p:xfrm>
          <a:off x="5580112" y="836712"/>
          <a:ext cx="3295896" cy="4419600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2160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346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00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6077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6077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6361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56335">
                <a:tc rowSpan="2"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№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>
                          <a:effectLst/>
                        </a:rPr>
                        <a:t>У</a:t>
                      </a:r>
                      <a:r>
                        <a:rPr lang="ru-RU" sz="1000" dirty="0" err="1">
                          <a:effectLst/>
                        </a:rPr>
                        <a:t>чебные</a:t>
                      </a:r>
                      <a:r>
                        <a:rPr lang="ru-RU" sz="1000" dirty="0">
                          <a:effectLst/>
                        </a:rPr>
                        <a:t> предметы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Количество часов </a:t>
                      </a:r>
                      <a:endParaRPr lang="ru-RU" sz="1000" dirty="0" smtClean="0">
                        <a:effectLst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</a:rPr>
                        <a:t>в </a:t>
                      </a:r>
                      <a:r>
                        <a:rPr lang="ru-RU" sz="1000" dirty="0">
                          <a:effectLst/>
                        </a:rPr>
                        <a:t>неделю по классам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816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</a:rPr>
                        <a:t>1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</a:rPr>
                        <a:t>2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</a:rPr>
                        <a:t>3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</a:rPr>
                        <a:t>4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9312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1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kk-KZ" sz="1000" dirty="0" smtClean="0"/>
                        <a:t>Обучение грамоте</a:t>
                      </a:r>
                      <a:endParaRPr lang="ru-RU" sz="1000" dirty="0"/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 smtClean="0">
                          <a:effectLst/>
                        </a:rPr>
                        <a:t>6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 smtClean="0">
                          <a:effectLst/>
                        </a:rPr>
                        <a:t>-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 smtClean="0">
                          <a:effectLst/>
                        </a:rPr>
                        <a:t>-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 smtClean="0">
                          <a:effectLst/>
                        </a:rPr>
                        <a:t>-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9312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Русский язык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 smtClean="0">
                          <a:effectLst/>
                        </a:rPr>
                        <a:t>-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 smtClean="0">
                          <a:effectLst/>
                        </a:rPr>
                        <a:t>4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 smtClean="0">
                          <a:effectLst/>
                        </a:rPr>
                        <a:t>4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 smtClean="0">
                          <a:effectLst/>
                        </a:rPr>
                        <a:t>4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9312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3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>
                          <a:effectLst/>
                        </a:rPr>
                        <a:t>Русская л</a:t>
                      </a:r>
                      <a:r>
                        <a:rPr lang="ru-RU" sz="1000" dirty="0" err="1">
                          <a:effectLst/>
                        </a:rPr>
                        <a:t>итература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 smtClean="0">
                          <a:effectLst/>
                        </a:rPr>
                        <a:t>-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 smtClean="0">
                          <a:effectLst/>
                        </a:rPr>
                        <a:t>3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 smtClean="0">
                          <a:effectLst/>
                        </a:rPr>
                        <a:t>3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 smtClean="0">
                          <a:effectLst/>
                        </a:rPr>
                        <a:t>3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9312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4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>
                          <a:effectLst/>
                        </a:rPr>
                        <a:t>Казахский </a:t>
                      </a:r>
                      <a:r>
                        <a:rPr lang="kk-KZ" sz="1000" dirty="0" smtClean="0">
                          <a:effectLst/>
                        </a:rPr>
                        <a:t>язык</a:t>
                      </a:r>
                      <a:r>
                        <a:rPr lang="kk-KZ" sz="1000" baseline="0" dirty="0" smtClean="0">
                          <a:effectLst/>
                        </a:rPr>
                        <a:t> (Т2)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 smtClean="0">
                          <a:effectLst/>
                        </a:rPr>
                        <a:t>2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 smtClean="0">
                          <a:effectLst/>
                        </a:rPr>
                        <a:t>2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>
                          <a:effectLst/>
                        </a:rPr>
                        <a:t>3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 smtClean="0">
                          <a:effectLst/>
                        </a:rPr>
                        <a:t>3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39312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5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Английский язык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 smtClean="0">
                          <a:effectLst/>
                        </a:rPr>
                        <a:t>2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 smtClean="0">
                          <a:effectLst/>
                        </a:rPr>
                        <a:t>2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 smtClean="0">
                          <a:effectLst/>
                        </a:rPr>
                        <a:t>2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 smtClean="0">
                          <a:effectLst/>
                        </a:rPr>
                        <a:t>2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39312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6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Математика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 smtClean="0">
                          <a:effectLst/>
                        </a:rPr>
                        <a:t>4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 smtClean="0">
                          <a:effectLst/>
                        </a:rPr>
                        <a:t>4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 smtClean="0">
                          <a:effectLst/>
                        </a:rPr>
                        <a:t>5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 smtClean="0">
                          <a:effectLst/>
                        </a:rPr>
                        <a:t>5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39312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7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Информационно-коммуникационные технологии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>
                          <a:effectLst/>
                        </a:rPr>
                        <a:t>- 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>
                          <a:effectLst/>
                        </a:rPr>
                        <a:t>- 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 smtClean="0">
                          <a:effectLst/>
                        </a:rPr>
                        <a:t>1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 smtClean="0">
                          <a:effectLst/>
                        </a:rPr>
                        <a:t>1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39312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8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000" dirty="0" smtClean="0">
                          <a:effectLst/>
                        </a:rPr>
                        <a:t>Естествознание</a:t>
                      </a:r>
                      <a:endParaRPr lang="ru-RU" sz="1000" dirty="0" smtClean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>
                          <a:effectLst/>
                        </a:rPr>
                        <a:t>1 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>
                          <a:effectLst/>
                        </a:rPr>
                        <a:t>1 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 smtClean="0">
                          <a:effectLst/>
                        </a:rPr>
                        <a:t>1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 smtClean="0">
                          <a:effectLst/>
                        </a:rPr>
                        <a:t>1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39312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9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Познание мира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 smtClean="0">
                          <a:effectLst/>
                        </a:rPr>
                        <a:t>1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 smtClean="0">
                          <a:effectLst/>
                        </a:rPr>
                        <a:t>1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 smtClean="0">
                          <a:effectLst/>
                        </a:rPr>
                        <a:t>1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 smtClean="0">
                          <a:effectLst/>
                        </a:rPr>
                        <a:t>1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39312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10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Самопознание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1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39312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11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Музыка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1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1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39312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</a:t>
                      </a:r>
                      <a:r>
                        <a:rPr lang="en-US" sz="1000">
                          <a:effectLst/>
                        </a:rPr>
                        <a:t>2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>
                          <a:effectLst/>
                        </a:rPr>
                        <a:t>Художественный труд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 smtClean="0">
                          <a:effectLst/>
                        </a:rPr>
                        <a:t>1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 smtClean="0">
                          <a:effectLst/>
                        </a:rPr>
                        <a:t>1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</a:rPr>
                        <a:t>1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39312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</a:t>
                      </a:r>
                      <a:r>
                        <a:rPr lang="en-US" sz="1000">
                          <a:effectLst/>
                        </a:rPr>
                        <a:t>3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Физическая культура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</a:rPr>
                        <a:t>2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</a:rPr>
                        <a:t>2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</a:rPr>
                        <a:t>2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</a:rPr>
                        <a:t>2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58274">
                <a:tc gridSpan="2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Инвариантная учебная нагрузка</a:t>
                      </a:r>
                      <a:endParaRPr lang="ru-RU" sz="1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b="1" dirty="0" smtClean="0">
                          <a:effectLst/>
                        </a:rPr>
                        <a:t>21</a:t>
                      </a:r>
                      <a:endParaRPr lang="ru-RU" sz="1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b="1" dirty="0" smtClean="0">
                          <a:effectLst/>
                        </a:rPr>
                        <a:t>22</a:t>
                      </a:r>
                      <a:endParaRPr lang="ru-RU" sz="1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b="1" dirty="0" smtClean="0">
                          <a:effectLst/>
                        </a:rPr>
                        <a:t>25</a:t>
                      </a:r>
                      <a:endParaRPr lang="ru-RU" sz="1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b="1" dirty="0" smtClean="0">
                          <a:effectLst/>
                        </a:rPr>
                        <a:t>25</a:t>
                      </a:r>
                      <a:endParaRPr lang="ru-RU" sz="1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34974">
                <a:tc gridSpan="2"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 smtClean="0">
                          <a:effectLst/>
                        </a:rPr>
                        <a:t>Физическая культура: спортивные игры, хореграфия, ритмика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</a:rPr>
                        <a:t>1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</a:rPr>
                        <a:t>1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</a:rPr>
                        <a:t>1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</a:rPr>
                        <a:t>1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34974">
                <a:tc gridSpan="2"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 smtClean="0">
                          <a:effectLst/>
                        </a:rPr>
                        <a:t>Индивидуальные,</a:t>
                      </a:r>
                      <a:r>
                        <a:rPr lang="kk-KZ" sz="1000" kern="1200" baseline="0" dirty="0" smtClean="0">
                          <a:effectLst/>
                        </a:rPr>
                        <a:t> групповые занятия развивающего характера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</a:rPr>
                        <a:t>-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</a:rPr>
                        <a:t>-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</a:rPr>
                        <a:t>-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</a:rPr>
                        <a:t>-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42408">
                <a:tc gridSpan="2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Вариативная учебная нагрузка</a:t>
                      </a:r>
                      <a:endParaRPr lang="ru-RU" sz="1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b="1" dirty="0" smtClean="0">
                          <a:effectLst/>
                        </a:rPr>
                        <a:t>1</a:t>
                      </a:r>
                      <a:endParaRPr lang="ru-RU" sz="1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</a:rPr>
                        <a:t>1</a:t>
                      </a:r>
                      <a:endParaRPr lang="ru-RU" sz="1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b="1" dirty="0" smtClean="0">
                          <a:effectLst/>
                        </a:rPr>
                        <a:t>1</a:t>
                      </a:r>
                      <a:endParaRPr lang="ru-RU" sz="1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b="1" dirty="0" smtClean="0">
                          <a:effectLst/>
                        </a:rPr>
                        <a:t>1</a:t>
                      </a:r>
                      <a:endParaRPr lang="ru-RU" sz="1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03164">
                <a:tc gridSpan="2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Объем максимальной учебной нагрузки</a:t>
                      </a:r>
                      <a:endParaRPr lang="ru-RU" sz="1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b="1" dirty="0" smtClean="0">
                          <a:effectLst/>
                        </a:rPr>
                        <a:t>22</a:t>
                      </a:r>
                      <a:endParaRPr lang="ru-RU" sz="1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b="1" dirty="0" smtClean="0">
                          <a:effectLst/>
                        </a:rPr>
                        <a:t>23</a:t>
                      </a:r>
                      <a:endParaRPr lang="ru-RU" sz="1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b="1" dirty="0" smtClean="0">
                          <a:effectLst/>
                        </a:rPr>
                        <a:t>26</a:t>
                      </a:r>
                      <a:endParaRPr lang="ru-RU" sz="1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b="1" dirty="0" smtClean="0">
                          <a:effectLst/>
                        </a:rPr>
                        <a:t>26</a:t>
                      </a:r>
                      <a:endParaRPr lang="ru-RU" sz="1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4432362" y="5445224"/>
            <a:ext cx="4028069" cy="107721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indent="266700"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Во всех классах </a:t>
            </a:r>
          </a:p>
          <a:p>
            <a:pPr indent="266700"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1 час </a:t>
            </a:r>
            <a:r>
              <a:rPr lang="kk-KZ" sz="1600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Физической культуры» вынесен </a:t>
            </a:r>
          </a:p>
          <a:p>
            <a:pPr indent="266700"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 вариативный компонент на проведение </a:t>
            </a:r>
          </a:p>
          <a:p>
            <a:pPr indent="266700"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спортивных игр, хореографии, ритмики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79512" y="4998583"/>
            <a:ext cx="4032448" cy="16004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Снижение нагрузки:</a:t>
            </a:r>
          </a:p>
          <a:p>
            <a:pPr marL="265113" indent="-265113">
              <a:buFontTx/>
              <a:buAutoNum type="arabicPeriod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Казахский язык»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как второй  во 2, 4 классах –               на 1 час  </a:t>
            </a:r>
          </a:p>
          <a:p>
            <a:pPr marL="265113" indent="-265113">
              <a:buAutoNum type="arabicPeriod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Естествознание в 3, 4 классах –                          с 2 часов до 1 часа.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marL="265113" indent="-265113">
              <a:buAutoNum type="arabicPeriod" startAt="3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Индивидуальные  и групповые    занятия развивающего характера исключены (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1-4 </a:t>
            </a:r>
            <a:r>
              <a:rPr lang="kk-KZ" sz="1400" dirty="0">
                <a:latin typeface="Times New Roman" pitchFamily="18" charset="0"/>
                <a:cs typeface="Times New Roman" pitchFamily="18" charset="0"/>
              </a:rPr>
              <a:t>кл)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130633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7953615"/>
              </p:ext>
            </p:extLst>
          </p:nvPr>
        </p:nvGraphicFramePr>
        <p:xfrm>
          <a:off x="5508104" y="764704"/>
          <a:ext cx="3528392" cy="5492274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2160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442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5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75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8803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8803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8803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56335">
                <a:tc rowSpan="2"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№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>
                          <a:effectLst/>
                        </a:rPr>
                        <a:t>У</a:t>
                      </a:r>
                      <a:r>
                        <a:rPr lang="ru-RU" sz="1000" dirty="0" err="1">
                          <a:effectLst/>
                        </a:rPr>
                        <a:t>чебные</a:t>
                      </a:r>
                      <a:r>
                        <a:rPr lang="ru-RU" sz="1000" dirty="0">
                          <a:effectLst/>
                        </a:rPr>
                        <a:t> предметы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Количество часов </a:t>
                      </a:r>
                      <a:endParaRPr lang="ru-RU" sz="1000" dirty="0" smtClean="0">
                        <a:effectLst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</a:rPr>
                        <a:t>в </a:t>
                      </a:r>
                      <a:r>
                        <a:rPr lang="ru-RU" sz="1000" dirty="0">
                          <a:effectLst/>
                        </a:rPr>
                        <a:t>неделю по классам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816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5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6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7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8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9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9312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Русский язык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effectLst/>
                        </a:rPr>
                        <a:t>3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effectLst/>
                        </a:rPr>
                        <a:t>3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>
                          <a:effectLst/>
                        </a:rPr>
                        <a:t>2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>
                          <a:effectLst/>
                        </a:rPr>
                        <a:t>2 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>
                          <a:effectLst/>
                        </a:rPr>
                        <a:t>2 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9312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Русская л</a:t>
                      </a:r>
                      <a:r>
                        <a:rPr lang="ru-RU" sz="1000">
                          <a:effectLst/>
                        </a:rPr>
                        <a:t>итература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effectLst/>
                        </a:rPr>
                        <a:t>2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effectLst/>
                        </a:rPr>
                        <a:t>2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effectLst/>
                        </a:rPr>
                        <a:t>2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>
                          <a:effectLst/>
                        </a:rPr>
                        <a:t>2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>
                          <a:effectLst/>
                        </a:rPr>
                        <a:t>2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9312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3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>
                          <a:effectLst/>
                        </a:rPr>
                        <a:t>Казахский язык и литература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 smtClean="0">
                          <a:effectLst/>
                        </a:rPr>
                        <a:t>3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 smtClean="0">
                          <a:effectLst/>
                        </a:rPr>
                        <a:t>3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>
                          <a:effectLst/>
                        </a:rPr>
                        <a:t>3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>
                          <a:effectLst/>
                        </a:rPr>
                        <a:t>3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>
                          <a:effectLst/>
                        </a:rPr>
                        <a:t>3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9312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4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Английский язык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>
                          <a:effectLst/>
                        </a:rPr>
                        <a:t>3 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>
                          <a:effectLst/>
                        </a:rPr>
                        <a:t>3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>
                          <a:effectLst/>
                        </a:rPr>
                        <a:t>3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>
                          <a:effectLst/>
                        </a:rPr>
                        <a:t>3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>
                          <a:effectLst/>
                        </a:rPr>
                        <a:t>3 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39312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5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Математика 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>
                          <a:effectLst/>
                        </a:rPr>
                        <a:t>5 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>
                          <a:effectLst/>
                        </a:rPr>
                        <a:t>5 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effectLst/>
                        </a:rPr>
                        <a:t>-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effectLst/>
                        </a:rPr>
                        <a:t>-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effectLst/>
                        </a:rPr>
                        <a:t>-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39312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6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Алгебра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>
                          <a:effectLst/>
                        </a:rPr>
                        <a:t>- 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>
                          <a:effectLst/>
                        </a:rPr>
                        <a:t>- 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effectLst/>
                        </a:rPr>
                        <a:t>2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effectLst/>
                        </a:rPr>
                        <a:t>2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>
                          <a:effectLst/>
                        </a:rPr>
                        <a:t>2 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39312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7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Геометрия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>
                          <a:effectLst/>
                        </a:rPr>
                        <a:t>- 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>
                          <a:effectLst/>
                        </a:rPr>
                        <a:t>- 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>
                          <a:effectLst/>
                        </a:rPr>
                        <a:t>1 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effectLst/>
                        </a:rPr>
                        <a:t>1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effectLst/>
                        </a:rPr>
                        <a:t>1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39312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8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Информатика 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>
                          <a:effectLst/>
                        </a:rPr>
                        <a:t>1 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>
                          <a:effectLst/>
                        </a:rPr>
                        <a:t>1 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>
                          <a:effectLst/>
                        </a:rPr>
                        <a:t>1 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effectLst/>
                        </a:rPr>
                        <a:t>1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effectLst/>
                        </a:rPr>
                        <a:t>1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39312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9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>
                          <a:effectLst/>
                        </a:rPr>
                        <a:t>Естествознание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 smtClean="0">
                          <a:effectLst/>
                        </a:rPr>
                        <a:t>1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 smtClean="0">
                          <a:effectLst/>
                        </a:rPr>
                        <a:t>1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>
                          <a:effectLst/>
                        </a:rPr>
                        <a:t>-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>
                          <a:effectLst/>
                        </a:rPr>
                        <a:t>-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>
                          <a:effectLst/>
                        </a:rPr>
                        <a:t>-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39312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10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Физика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>
                          <a:effectLst/>
                        </a:rPr>
                        <a:t>- 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effectLst/>
                        </a:rPr>
                        <a:t>-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>
                          <a:effectLst/>
                        </a:rPr>
                        <a:t>1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effectLst/>
                        </a:rPr>
                        <a:t>1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effectLst/>
                        </a:rPr>
                        <a:t>1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39312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11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Химия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>
                          <a:effectLst/>
                        </a:rPr>
                        <a:t>- 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>
                          <a:effectLst/>
                        </a:rPr>
                        <a:t>- 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>
                          <a:effectLst/>
                        </a:rPr>
                        <a:t>1 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effectLst/>
                        </a:rPr>
                        <a:t>1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effectLst/>
                        </a:rPr>
                        <a:t>1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39312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</a:t>
                      </a:r>
                      <a:r>
                        <a:rPr lang="en-US" sz="1000">
                          <a:effectLst/>
                        </a:rPr>
                        <a:t>2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Биология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>
                          <a:effectLst/>
                        </a:rPr>
                        <a:t>- 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>
                          <a:effectLst/>
                        </a:rPr>
                        <a:t>- 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>
                          <a:effectLst/>
                        </a:rPr>
                        <a:t>1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effectLst/>
                        </a:rPr>
                        <a:t>1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effectLst/>
                        </a:rPr>
                        <a:t>1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39312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</a:t>
                      </a:r>
                      <a:r>
                        <a:rPr lang="en-US" sz="1000">
                          <a:effectLst/>
                        </a:rPr>
                        <a:t>3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География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>
                          <a:effectLst/>
                        </a:rPr>
                        <a:t>- 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>
                          <a:effectLst/>
                        </a:rPr>
                        <a:t>- 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>
                          <a:effectLst/>
                        </a:rPr>
                        <a:t>1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>
                          <a:effectLst/>
                        </a:rPr>
                        <a:t>1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>
                          <a:effectLst/>
                        </a:rPr>
                        <a:t>1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39312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</a:t>
                      </a:r>
                      <a:r>
                        <a:rPr lang="en-US" sz="1000">
                          <a:effectLst/>
                        </a:rPr>
                        <a:t>4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История Казахстана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>
                          <a:effectLst/>
                        </a:rPr>
                        <a:t>1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>
                          <a:effectLst/>
                        </a:rPr>
                        <a:t>1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>
                          <a:effectLst/>
                        </a:rPr>
                        <a:t>1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28167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</a:t>
                      </a:r>
                      <a:r>
                        <a:rPr lang="en-US" sz="1000">
                          <a:effectLst/>
                        </a:rPr>
                        <a:t>5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Всемирная  история 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1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3350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16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Основы права 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-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-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-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-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3350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17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Самопознание 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1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1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3737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18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Музыка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1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1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-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>
                          <a:effectLst/>
                        </a:rPr>
                        <a:t>-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>
                          <a:effectLst/>
                        </a:rPr>
                        <a:t>-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3350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19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>
                          <a:effectLst/>
                        </a:rPr>
                        <a:t>Художественный труд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 smtClean="0">
                          <a:effectLst/>
                        </a:rPr>
                        <a:t>1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 smtClean="0">
                          <a:effectLst/>
                        </a:rPr>
                        <a:t>1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1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1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1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33508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20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Физическая культура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2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2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2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2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2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58274">
                <a:tc gridSpan="2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Инвариантная учебная нагрузка</a:t>
                      </a:r>
                      <a:endParaRPr lang="ru-RU" sz="1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b="1" dirty="0" smtClean="0">
                          <a:effectLst/>
                        </a:rPr>
                        <a:t>26</a:t>
                      </a:r>
                      <a:endParaRPr lang="ru-RU" sz="1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b="1" dirty="0" smtClean="0">
                          <a:effectLst/>
                        </a:rPr>
                        <a:t>26</a:t>
                      </a:r>
                      <a:endParaRPr lang="ru-RU" sz="1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b="1" dirty="0">
                          <a:effectLst/>
                        </a:rPr>
                        <a:t>24</a:t>
                      </a:r>
                      <a:endParaRPr lang="ru-RU" sz="1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b="1" dirty="0">
                          <a:effectLst/>
                        </a:rPr>
                        <a:t>24</a:t>
                      </a:r>
                      <a:endParaRPr lang="ru-RU" sz="1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b="1" dirty="0">
                          <a:effectLst/>
                        </a:rPr>
                        <a:t>25</a:t>
                      </a:r>
                      <a:endParaRPr lang="ru-RU" sz="1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234974">
                <a:tc gridSpan="2"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>
                          <a:effectLst/>
                        </a:rPr>
                        <a:t>П</a:t>
                      </a:r>
                      <a:r>
                        <a:rPr lang="kk-KZ" sz="1000" kern="1200">
                          <a:effectLst/>
                        </a:rPr>
                        <a:t>ервый пр</a:t>
                      </a:r>
                      <a:r>
                        <a:rPr lang="ru-RU" sz="1000" kern="1200">
                          <a:effectLst/>
                        </a:rPr>
                        <a:t>едмет по выбору </a:t>
                      </a:r>
                      <a:endParaRPr lang="ru-RU" sz="1000">
                        <a:effectLst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>
                          <a:effectLst/>
                        </a:rPr>
                        <a:t>из инвариантного компонента 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 smtClean="0">
                          <a:effectLst/>
                        </a:rPr>
                        <a:t>1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 smtClean="0">
                          <a:effectLst/>
                        </a:rPr>
                        <a:t>1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>
                          <a:effectLst/>
                        </a:rPr>
                        <a:t>2 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>
                          <a:effectLst/>
                        </a:rPr>
                        <a:t>2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>
                          <a:effectLst/>
                        </a:rPr>
                        <a:t>2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234974">
                <a:tc gridSpan="2"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>
                          <a:effectLst/>
                        </a:rPr>
                        <a:t>Второй пр</a:t>
                      </a:r>
                      <a:r>
                        <a:rPr lang="ru-RU" sz="1000" kern="1200">
                          <a:effectLst/>
                        </a:rPr>
                        <a:t>едмет по выбору </a:t>
                      </a:r>
                      <a:endParaRPr lang="ru-RU" sz="1000">
                        <a:effectLst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>
                          <a:effectLst/>
                        </a:rPr>
                        <a:t>из инвариантного компонента 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 smtClean="0">
                          <a:effectLst/>
                        </a:rPr>
                        <a:t>1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 smtClean="0">
                          <a:effectLst/>
                        </a:rPr>
                        <a:t>1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>
                          <a:effectLst/>
                        </a:rPr>
                        <a:t>2 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>
                          <a:effectLst/>
                        </a:rPr>
                        <a:t>2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>
                          <a:effectLst/>
                        </a:rPr>
                        <a:t>2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234974">
                <a:tc gridSpan="2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>
                          <a:effectLst/>
                        </a:rPr>
                        <a:t>Третий пр</a:t>
                      </a:r>
                      <a:r>
                        <a:rPr lang="ru-RU" sz="1000" kern="1200">
                          <a:effectLst/>
                        </a:rPr>
                        <a:t>едмет по выбору </a:t>
                      </a:r>
                      <a:endParaRPr lang="ru-RU" sz="1000">
                        <a:effectLst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>
                          <a:effectLst/>
                        </a:rPr>
                        <a:t>из инвариантного компонента 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>
                          <a:effectLst/>
                        </a:rPr>
                        <a:t>- 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>
                          <a:effectLst/>
                        </a:rPr>
                        <a:t>- 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>
                          <a:effectLst/>
                        </a:rPr>
                        <a:t>2 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>
                          <a:effectLst/>
                        </a:rPr>
                        <a:t>2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>
                          <a:effectLst/>
                        </a:rPr>
                        <a:t>2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33508">
                <a:tc gridSpan="2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Элективные курсы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-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-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 smtClean="0">
                          <a:effectLst/>
                        </a:rPr>
                        <a:t>1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>
                          <a:effectLst/>
                        </a:rPr>
                        <a:t>2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234974">
                <a:tc gridSpan="2"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 err="1">
                          <a:effectLst/>
                        </a:rPr>
                        <a:t>Физ</a:t>
                      </a:r>
                      <a:r>
                        <a:rPr lang="kk-KZ" sz="1000" kern="1200" dirty="0">
                          <a:effectLst/>
                        </a:rPr>
                        <a:t>ическая</a:t>
                      </a:r>
                      <a:r>
                        <a:rPr lang="ru-RU" sz="1000" kern="1200" dirty="0">
                          <a:effectLst/>
                        </a:rPr>
                        <a:t> культура</a:t>
                      </a:r>
                      <a:r>
                        <a:rPr lang="kk-KZ" sz="1000" kern="1200" dirty="0">
                          <a:effectLst/>
                        </a:rPr>
                        <a:t>: спортивные игры, </a:t>
                      </a:r>
                      <a:r>
                        <a:rPr lang="kk-KZ" sz="1000" kern="1200" dirty="0" smtClean="0">
                          <a:effectLst/>
                        </a:rPr>
                        <a:t>хореография, ритмика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1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1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42408">
                <a:tc gridSpan="2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Вариативная учебная нагрузка</a:t>
                      </a:r>
                      <a:endParaRPr lang="ru-RU" sz="1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b="1" dirty="0" smtClean="0">
                          <a:effectLst/>
                        </a:rPr>
                        <a:t>3</a:t>
                      </a:r>
                      <a:endParaRPr lang="ru-RU" sz="1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</a:rPr>
                        <a:t>4</a:t>
                      </a:r>
                      <a:endParaRPr lang="ru-RU" sz="1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b="1" dirty="0">
                          <a:effectLst/>
                        </a:rPr>
                        <a:t>7</a:t>
                      </a:r>
                      <a:endParaRPr lang="ru-RU" sz="1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b="1" dirty="0" smtClean="0">
                          <a:effectLst/>
                        </a:rPr>
                        <a:t>8</a:t>
                      </a:r>
                      <a:endParaRPr lang="ru-RU" sz="1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b="1" dirty="0">
                          <a:effectLst/>
                        </a:rPr>
                        <a:t>9</a:t>
                      </a:r>
                      <a:endParaRPr lang="ru-RU" sz="1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203164">
                <a:tc gridSpan="2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Объем максимальной учебной нагрузки</a:t>
                      </a:r>
                      <a:endParaRPr lang="ru-RU" sz="1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b="1" dirty="0">
                          <a:effectLst/>
                        </a:rPr>
                        <a:t>29</a:t>
                      </a:r>
                      <a:endParaRPr lang="ru-RU" sz="1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b="1" dirty="0" smtClean="0">
                          <a:effectLst/>
                        </a:rPr>
                        <a:t>30</a:t>
                      </a:r>
                      <a:endParaRPr lang="ru-RU" sz="1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b="1" dirty="0">
                          <a:effectLst/>
                        </a:rPr>
                        <a:t>31</a:t>
                      </a:r>
                      <a:endParaRPr lang="ru-RU" sz="1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b="1" dirty="0" smtClean="0">
                          <a:effectLst/>
                        </a:rPr>
                        <a:t>32</a:t>
                      </a:r>
                      <a:endParaRPr lang="ru-RU" sz="1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b="1" dirty="0">
                          <a:effectLst/>
                        </a:rPr>
                        <a:t>34</a:t>
                      </a:r>
                      <a:endParaRPr lang="ru-RU" sz="1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683759"/>
              </p:ext>
            </p:extLst>
          </p:nvPr>
        </p:nvGraphicFramePr>
        <p:xfrm>
          <a:off x="107504" y="836712"/>
          <a:ext cx="3600400" cy="4876800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2160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346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00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6077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6077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6361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0450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56335">
                <a:tc rowSpan="2"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№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>
                          <a:effectLst/>
                        </a:rPr>
                        <a:t>У</a:t>
                      </a:r>
                      <a:r>
                        <a:rPr lang="ru-RU" sz="1000" dirty="0" err="1">
                          <a:effectLst/>
                        </a:rPr>
                        <a:t>чебные</a:t>
                      </a:r>
                      <a:r>
                        <a:rPr lang="ru-RU" sz="1000" dirty="0">
                          <a:effectLst/>
                        </a:rPr>
                        <a:t> предметы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Количество часов </a:t>
                      </a:r>
                      <a:endParaRPr lang="ru-RU" sz="1000" dirty="0" smtClean="0">
                        <a:effectLst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</a:rPr>
                        <a:t>в </a:t>
                      </a:r>
                      <a:r>
                        <a:rPr lang="ru-RU" sz="1000" dirty="0">
                          <a:effectLst/>
                        </a:rPr>
                        <a:t>неделю по классам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816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5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6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7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8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9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9312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1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Русский язык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effectLst/>
                        </a:rPr>
                        <a:t>3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effectLst/>
                        </a:rPr>
                        <a:t>3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 smtClean="0">
                          <a:effectLst/>
                        </a:rPr>
                        <a:t>3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>
                          <a:effectLst/>
                        </a:rPr>
                        <a:t>2 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>
                          <a:effectLst/>
                        </a:rPr>
                        <a:t>2 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9312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Русская л</a:t>
                      </a:r>
                      <a:r>
                        <a:rPr lang="ru-RU" sz="1000">
                          <a:effectLst/>
                        </a:rPr>
                        <a:t>итература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effectLst/>
                        </a:rPr>
                        <a:t>2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effectLst/>
                        </a:rPr>
                        <a:t>2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effectLst/>
                        </a:rPr>
                        <a:t>2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 smtClean="0">
                          <a:effectLst/>
                        </a:rPr>
                        <a:t>3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 smtClean="0">
                          <a:effectLst/>
                        </a:rPr>
                        <a:t>3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9312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3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>
                          <a:effectLst/>
                        </a:rPr>
                        <a:t>Казахский язык и литература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 smtClean="0">
                          <a:effectLst/>
                        </a:rPr>
                        <a:t>5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 smtClean="0">
                          <a:effectLst/>
                        </a:rPr>
                        <a:t>5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 smtClean="0">
                          <a:effectLst/>
                        </a:rPr>
                        <a:t>5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 smtClean="0">
                          <a:effectLst/>
                        </a:rPr>
                        <a:t>5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 smtClean="0">
                          <a:effectLst/>
                        </a:rPr>
                        <a:t>5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9312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4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Английский язык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>
                          <a:effectLst/>
                        </a:rPr>
                        <a:t>3 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>
                          <a:effectLst/>
                        </a:rPr>
                        <a:t>3 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>
                          <a:effectLst/>
                        </a:rPr>
                        <a:t>3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>
                          <a:effectLst/>
                        </a:rPr>
                        <a:t>3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>
                          <a:effectLst/>
                        </a:rPr>
                        <a:t>3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39312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5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Математика 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>
                          <a:effectLst/>
                        </a:rPr>
                        <a:t>5 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>
                          <a:effectLst/>
                        </a:rPr>
                        <a:t>5 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effectLst/>
                        </a:rPr>
                        <a:t>-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effectLst/>
                        </a:rPr>
                        <a:t>-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effectLst/>
                        </a:rPr>
                        <a:t>-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39312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6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Алгебра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>
                          <a:effectLst/>
                        </a:rPr>
                        <a:t>- 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>
                          <a:effectLst/>
                        </a:rPr>
                        <a:t>- 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 smtClean="0">
                          <a:effectLst/>
                        </a:rPr>
                        <a:t>3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 smtClean="0">
                          <a:effectLst/>
                        </a:rPr>
                        <a:t>3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 smtClean="0">
                          <a:effectLst/>
                        </a:rPr>
                        <a:t>3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39312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7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Геометрия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>
                          <a:effectLst/>
                        </a:rPr>
                        <a:t>- 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>
                          <a:effectLst/>
                        </a:rPr>
                        <a:t>- 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 smtClean="0">
                          <a:effectLst/>
                        </a:rPr>
                        <a:t>2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 smtClean="0">
                          <a:effectLst/>
                        </a:rPr>
                        <a:t>2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 smtClean="0">
                          <a:effectLst/>
                        </a:rPr>
                        <a:t>2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39312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8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Информатика 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>
                          <a:effectLst/>
                        </a:rPr>
                        <a:t>1 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>
                          <a:effectLst/>
                        </a:rPr>
                        <a:t>1 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>
                          <a:effectLst/>
                        </a:rPr>
                        <a:t>1 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effectLst/>
                        </a:rPr>
                        <a:t>1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effectLst/>
                        </a:rPr>
                        <a:t>1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39312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9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>
                          <a:effectLst/>
                        </a:rPr>
                        <a:t>Естествознание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 smtClean="0">
                          <a:effectLst/>
                        </a:rPr>
                        <a:t>2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 smtClean="0">
                          <a:effectLst/>
                        </a:rPr>
                        <a:t>2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>
                          <a:effectLst/>
                        </a:rPr>
                        <a:t>- 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>
                          <a:effectLst/>
                        </a:rPr>
                        <a:t>-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>
                          <a:effectLst/>
                        </a:rPr>
                        <a:t>-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39312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10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Физика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>
                          <a:effectLst/>
                        </a:rPr>
                        <a:t>- 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>
                          <a:effectLst/>
                        </a:rPr>
                        <a:t>- 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 smtClean="0">
                          <a:effectLst/>
                        </a:rPr>
                        <a:t>2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 smtClean="0">
                          <a:effectLst/>
                        </a:rPr>
                        <a:t>2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 smtClean="0">
                          <a:effectLst/>
                        </a:rPr>
                        <a:t>2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39312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11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Химия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>
                          <a:effectLst/>
                        </a:rPr>
                        <a:t>- 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>
                          <a:effectLst/>
                        </a:rPr>
                        <a:t>- 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>
                          <a:effectLst/>
                        </a:rPr>
                        <a:t>1 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 smtClean="0">
                          <a:effectLst/>
                        </a:rPr>
                        <a:t>2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 smtClean="0">
                          <a:effectLst/>
                        </a:rPr>
                        <a:t>2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39312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</a:t>
                      </a:r>
                      <a:r>
                        <a:rPr lang="en-US" sz="1000">
                          <a:effectLst/>
                        </a:rPr>
                        <a:t>2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Биология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>
                          <a:effectLst/>
                        </a:rPr>
                        <a:t>- 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>
                          <a:effectLst/>
                        </a:rPr>
                        <a:t>- 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 smtClean="0">
                          <a:effectLst/>
                        </a:rPr>
                        <a:t>2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 smtClean="0">
                          <a:effectLst/>
                        </a:rPr>
                        <a:t>2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 smtClean="0">
                          <a:effectLst/>
                        </a:rPr>
                        <a:t>2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39312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</a:t>
                      </a:r>
                      <a:r>
                        <a:rPr lang="en-US" sz="1000">
                          <a:effectLst/>
                        </a:rPr>
                        <a:t>3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География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>
                          <a:effectLst/>
                        </a:rPr>
                        <a:t>- 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>
                          <a:effectLst/>
                        </a:rPr>
                        <a:t>- 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 smtClean="0">
                          <a:effectLst/>
                        </a:rPr>
                        <a:t>2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 smtClean="0">
                          <a:effectLst/>
                        </a:rPr>
                        <a:t>2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 smtClean="0">
                          <a:effectLst/>
                        </a:rPr>
                        <a:t>2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39312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</a:t>
                      </a:r>
                      <a:r>
                        <a:rPr lang="en-US" sz="1000">
                          <a:effectLst/>
                        </a:rPr>
                        <a:t>4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История Казахстана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 smtClean="0">
                          <a:effectLst/>
                        </a:rPr>
                        <a:t>2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 smtClean="0">
                          <a:effectLst/>
                        </a:rPr>
                        <a:t>2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 smtClean="0">
                          <a:effectLst/>
                        </a:rPr>
                        <a:t>2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28167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</a:t>
                      </a:r>
                      <a:r>
                        <a:rPr lang="en-US" sz="1000">
                          <a:effectLst/>
                        </a:rPr>
                        <a:t>5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Всемирная  история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1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1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3350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16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Основы права 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-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-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-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-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1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3350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17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Самопознание 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1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1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3737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18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Музыка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1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1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-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>
                          <a:effectLst/>
                        </a:rPr>
                        <a:t>-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>
                          <a:effectLst/>
                        </a:rPr>
                        <a:t>-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3350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19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>
                          <a:effectLst/>
                        </a:rPr>
                        <a:t>Художественный труд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 smtClean="0">
                          <a:effectLst/>
                        </a:rPr>
                        <a:t>2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 smtClean="0">
                          <a:effectLst/>
                        </a:rPr>
                        <a:t>2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</a:rPr>
                        <a:t>1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</a:rPr>
                        <a:t>1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33508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20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Физическая культура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</a:rPr>
                        <a:t>3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</a:rPr>
                        <a:t>3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</a:rPr>
                        <a:t>3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</a:rPr>
                        <a:t>3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</a:rPr>
                        <a:t>3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58274">
                <a:tc gridSpan="2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Инвариантная учебная нагрузка</a:t>
                      </a:r>
                      <a:endParaRPr lang="ru-RU" sz="1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b="1" dirty="0" smtClean="0">
                          <a:effectLst/>
                        </a:rPr>
                        <a:t>31</a:t>
                      </a:r>
                      <a:endParaRPr lang="ru-RU" sz="1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b="1" dirty="0" smtClean="0">
                          <a:effectLst/>
                        </a:rPr>
                        <a:t>31</a:t>
                      </a:r>
                      <a:endParaRPr lang="ru-RU" sz="1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b="1" dirty="0" smtClean="0">
                          <a:effectLst/>
                        </a:rPr>
                        <a:t>34</a:t>
                      </a:r>
                      <a:endParaRPr lang="ru-RU" sz="1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b="1" dirty="0" smtClean="0">
                          <a:effectLst/>
                        </a:rPr>
                        <a:t>35</a:t>
                      </a:r>
                      <a:endParaRPr lang="ru-RU" sz="1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b="1" dirty="0" smtClean="0">
                          <a:effectLst/>
                        </a:rPr>
                        <a:t>36</a:t>
                      </a:r>
                      <a:endParaRPr lang="ru-RU" sz="1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33508">
                <a:tc gridSpan="2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Элективные курсы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-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1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-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 smtClean="0">
                          <a:effectLst/>
                        </a:rPr>
                        <a:t>1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 smtClean="0">
                          <a:effectLst/>
                        </a:rPr>
                        <a:t>1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234974">
                <a:tc gridSpan="2"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 smtClean="0">
                          <a:effectLst/>
                        </a:rPr>
                        <a:t>Индивидуальная,</a:t>
                      </a:r>
                      <a:r>
                        <a:rPr lang="kk-KZ" sz="1000" kern="1200" baseline="0" dirty="0" smtClean="0">
                          <a:effectLst/>
                        </a:rPr>
                        <a:t> групповая работа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1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</a:rPr>
                        <a:t>-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</a:rPr>
                        <a:t>-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1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42408">
                <a:tc gridSpan="2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Вариативная учебная нагрузка</a:t>
                      </a:r>
                      <a:endParaRPr lang="ru-RU" sz="1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b="1" dirty="0" smtClean="0">
                          <a:effectLst/>
                        </a:rPr>
                        <a:t>1</a:t>
                      </a:r>
                      <a:endParaRPr lang="ru-RU" sz="1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</a:rPr>
                        <a:t>2</a:t>
                      </a:r>
                      <a:endParaRPr lang="ru-RU" sz="1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b="1" dirty="0" smtClean="0">
                          <a:effectLst/>
                        </a:rPr>
                        <a:t>-</a:t>
                      </a:r>
                      <a:endParaRPr lang="ru-RU" sz="1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b="1" dirty="0" smtClean="0">
                          <a:effectLst/>
                        </a:rPr>
                        <a:t>1</a:t>
                      </a:r>
                      <a:endParaRPr lang="ru-RU" sz="1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b="1" dirty="0" smtClean="0">
                          <a:effectLst/>
                        </a:rPr>
                        <a:t>2</a:t>
                      </a:r>
                      <a:endParaRPr lang="ru-RU" sz="1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203164">
                <a:tc gridSpan="2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Объем максимальной учебной нагрузки</a:t>
                      </a:r>
                      <a:endParaRPr lang="ru-RU" sz="1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b="1" dirty="0" smtClean="0">
                          <a:effectLst/>
                        </a:rPr>
                        <a:t>32</a:t>
                      </a:r>
                      <a:endParaRPr lang="ru-RU" sz="1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b="1" dirty="0" smtClean="0">
                          <a:effectLst/>
                        </a:rPr>
                        <a:t>33</a:t>
                      </a:r>
                      <a:endParaRPr lang="ru-RU" sz="1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b="1" dirty="0" smtClean="0">
                          <a:effectLst/>
                        </a:rPr>
                        <a:t>34</a:t>
                      </a:r>
                      <a:endParaRPr lang="ru-RU" sz="1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b="1" dirty="0" smtClean="0">
                          <a:effectLst/>
                        </a:rPr>
                        <a:t>36</a:t>
                      </a:r>
                      <a:endParaRPr lang="ru-RU" sz="1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b="1" dirty="0" smtClean="0">
                          <a:effectLst/>
                        </a:rPr>
                        <a:t>38</a:t>
                      </a:r>
                      <a:endParaRPr lang="ru-RU" sz="1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2483768" y="260648"/>
            <a:ext cx="62449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5-9 классы  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(с 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русским языком обучения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     </a:t>
            </a:r>
            <a:r>
              <a:rPr lang="ru-RU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первый </a:t>
            </a:r>
            <a:r>
              <a:rPr lang="ru-RU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вариант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/>
          </a:p>
        </p:txBody>
      </p:sp>
      <p:sp>
        <p:nvSpPr>
          <p:cNvPr id="9" name="Овал 8"/>
          <p:cNvSpPr/>
          <p:nvPr/>
        </p:nvSpPr>
        <p:spPr>
          <a:xfrm>
            <a:off x="3761389" y="1988840"/>
            <a:ext cx="1641342" cy="288032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Уменьшение нагрузки 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5 </a:t>
            </a:r>
            <a:r>
              <a:rPr lang="ru-RU" sz="1300" b="1" dirty="0" err="1" smtClean="0">
                <a:latin typeface="Times New Roman" pitchFamily="18" charset="0"/>
                <a:cs typeface="Times New Roman" pitchFamily="18" charset="0"/>
              </a:rPr>
              <a:t>кл</a:t>
            </a:r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1300" b="1" dirty="0" smtClean="0"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3 часа,</a:t>
            </a:r>
          </a:p>
          <a:p>
            <a:pPr algn="ctr"/>
            <a:r>
              <a:rPr lang="kk-KZ" sz="1300" b="1" dirty="0" smtClean="0">
                <a:latin typeface="Times New Roman" pitchFamily="18" charset="0"/>
                <a:cs typeface="Times New Roman" pitchFamily="18" charset="0"/>
              </a:rPr>
              <a:t>6 кл – 3 часа,</a:t>
            </a:r>
          </a:p>
          <a:p>
            <a:pPr algn="ctr"/>
            <a:r>
              <a:rPr lang="kk-KZ" sz="1300" b="1" dirty="0" smtClean="0">
                <a:latin typeface="Times New Roman" pitchFamily="18" charset="0"/>
                <a:cs typeface="Times New Roman" pitchFamily="18" charset="0"/>
              </a:rPr>
              <a:t>7 кл – 3 часа,</a:t>
            </a:r>
          </a:p>
          <a:p>
            <a:pPr algn="ctr"/>
            <a:r>
              <a:rPr lang="kk-KZ" sz="1300" b="1" dirty="0" smtClean="0">
                <a:latin typeface="Times New Roman" pitchFamily="18" charset="0"/>
                <a:cs typeface="Times New Roman" pitchFamily="18" charset="0"/>
              </a:rPr>
              <a:t>8 кл – 4 часа, </a:t>
            </a:r>
          </a:p>
          <a:p>
            <a:pPr algn="ctr"/>
            <a:r>
              <a:rPr lang="kk-KZ" sz="1300" b="1" dirty="0" smtClean="0">
                <a:latin typeface="Times New Roman" pitchFamily="18" charset="0"/>
                <a:cs typeface="Times New Roman" pitchFamily="18" charset="0"/>
              </a:rPr>
              <a:t>9 кл – 4 часа</a:t>
            </a:r>
            <a:endParaRPr lang="ru-RU" sz="13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8393888" y="6439942"/>
            <a:ext cx="736713" cy="41805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800" b="1" dirty="0" smtClean="0">
                <a:solidFill>
                  <a:srgbClr val="002060"/>
                </a:solidFill>
                <a:cs typeface="Times New Roman" pitchFamily="18" charset="0"/>
              </a:rPr>
              <a:t>2</a:t>
            </a:r>
            <a:endParaRPr lang="ru-RU" sz="4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73992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3123563"/>
              </p:ext>
            </p:extLst>
          </p:nvPr>
        </p:nvGraphicFramePr>
        <p:xfrm>
          <a:off x="5508104" y="764704"/>
          <a:ext cx="3528392" cy="5492274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2160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442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5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75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8803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8803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8803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56335">
                <a:tc rowSpan="2"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№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>
                          <a:effectLst/>
                        </a:rPr>
                        <a:t>У</a:t>
                      </a:r>
                      <a:r>
                        <a:rPr lang="ru-RU" sz="1000" dirty="0" err="1">
                          <a:effectLst/>
                        </a:rPr>
                        <a:t>чебные</a:t>
                      </a:r>
                      <a:r>
                        <a:rPr lang="ru-RU" sz="1000" dirty="0">
                          <a:effectLst/>
                        </a:rPr>
                        <a:t> предметы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Количество часов </a:t>
                      </a:r>
                      <a:endParaRPr lang="ru-RU" sz="1000" dirty="0" smtClean="0">
                        <a:effectLst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</a:rPr>
                        <a:t>в </a:t>
                      </a:r>
                      <a:r>
                        <a:rPr lang="ru-RU" sz="1000" dirty="0">
                          <a:effectLst/>
                        </a:rPr>
                        <a:t>неделю по классам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816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5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6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7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8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9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9312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Русский язык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effectLst/>
                        </a:rPr>
                        <a:t>3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effectLst/>
                        </a:rPr>
                        <a:t>3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>
                          <a:effectLst/>
                        </a:rPr>
                        <a:t>2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>
                          <a:effectLst/>
                        </a:rPr>
                        <a:t>2 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>
                          <a:effectLst/>
                        </a:rPr>
                        <a:t>2 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9312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Русская л</a:t>
                      </a:r>
                      <a:r>
                        <a:rPr lang="ru-RU" sz="1000">
                          <a:effectLst/>
                        </a:rPr>
                        <a:t>итература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effectLst/>
                        </a:rPr>
                        <a:t>2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effectLst/>
                        </a:rPr>
                        <a:t>2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effectLst/>
                        </a:rPr>
                        <a:t>2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>
                          <a:effectLst/>
                        </a:rPr>
                        <a:t>2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>
                          <a:effectLst/>
                        </a:rPr>
                        <a:t>2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9312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3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>
                          <a:effectLst/>
                        </a:rPr>
                        <a:t>Казахский язык и литература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 smtClean="0">
                          <a:effectLst/>
                        </a:rPr>
                        <a:t>4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 smtClean="0">
                          <a:effectLst/>
                        </a:rPr>
                        <a:t>4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>
                          <a:effectLst/>
                        </a:rPr>
                        <a:t>3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>
                          <a:effectLst/>
                        </a:rPr>
                        <a:t>3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>
                          <a:effectLst/>
                        </a:rPr>
                        <a:t>3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9312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4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Английский язык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>
                          <a:effectLst/>
                        </a:rPr>
                        <a:t>3 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>
                          <a:effectLst/>
                        </a:rPr>
                        <a:t>3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>
                          <a:effectLst/>
                        </a:rPr>
                        <a:t>3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>
                          <a:effectLst/>
                        </a:rPr>
                        <a:t>3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>
                          <a:effectLst/>
                        </a:rPr>
                        <a:t>3 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39312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5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Математика 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>
                          <a:effectLst/>
                        </a:rPr>
                        <a:t>5 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>
                          <a:effectLst/>
                        </a:rPr>
                        <a:t>5 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effectLst/>
                        </a:rPr>
                        <a:t>-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effectLst/>
                        </a:rPr>
                        <a:t>-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effectLst/>
                        </a:rPr>
                        <a:t>-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39312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6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Алгебра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>
                          <a:effectLst/>
                        </a:rPr>
                        <a:t>- 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>
                          <a:effectLst/>
                        </a:rPr>
                        <a:t>- 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effectLst/>
                        </a:rPr>
                        <a:t>2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effectLst/>
                        </a:rPr>
                        <a:t>2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>
                          <a:effectLst/>
                        </a:rPr>
                        <a:t>2 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39312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7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Геометрия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>
                          <a:effectLst/>
                        </a:rPr>
                        <a:t>- 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>
                          <a:effectLst/>
                        </a:rPr>
                        <a:t>- 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>
                          <a:effectLst/>
                        </a:rPr>
                        <a:t>1 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effectLst/>
                        </a:rPr>
                        <a:t>1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effectLst/>
                        </a:rPr>
                        <a:t>1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39312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8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Информатика 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>
                          <a:effectLst/>
                        </a:rPr>
                        <a:t>1 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>
                          <a:effectLst/>
                        </a:rPr>
                        <a:t>1 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>
                          <a:effectLst/>
                        </a:rPr>
                        <a:t>1 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effectLst/>
                        </a:rPr>
                        <a:t>1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effectLst/>
                        </a:rPr>
                        <a:t>1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39312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9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>
                          <a:effectLst/>
                        </a:rPr>
                        <a:t>Естествознание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 smtClean="0">
                          <a:effectLst/>
                        </a:rPr>
                        <a:t>1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 smtClean="0">
                          <a:effectLst/>
                        </a:rPr>
                        <a:t>1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>
                          <a:effectLst/>
                        </a:rPr>
                        <a:t>-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>
                          <a:effectLst/>
                        </a:rPr>
                        <a:t>-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>
                          <a:effectLst/>
                        </a:rPr>
                        <a:t>-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39312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10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Физика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>
                          <a:effectLst/>
                        </a:rPr>
                        <a:t>- 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effectLst/>
                        </a:rPr>
                        <a:t>-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>
                          <a:effectLst/>
                        </a:rPr>
                        <a:t>1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effectLst/>
                        </a:rPr>
                        <a:t>1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effectLst/>
                        </a:rPr>
                        <a:t>1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39312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11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Химия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>
                          <a:effectLst/>
                        </a:rPr>
                        <a:t>- 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>
                          <a:effectLst/>
                        </a:rPr>
                        <a:t>- 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>
                          <a:effectLst/>
                        </a:rPr>
                        <a:t>1 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effectLst/>
                        </a:rPr>
                        <a:t>1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effectLst/>
                        </a:rPr>
                        <a:t>1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39312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</a:t>
                      </a:r>
                      <a:r>
                        <a:rPr lang="en-US" sz="1000">
                          <a:effectLst/>
                        </a:rPr>
                        <a:t>2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Биология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>
                          <a:effectLst/>
                        </a:rPr>
                        <a:t>- 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>
                          <a:effectLst/>
                        </a:rPr>
                        <a:t>- 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>
                          <a:effectLst/>
                        </a:rPr>
                        <a:t>1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effectLst/>
                        </a:rPr>
                        <a:t>1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effectLst/>
                        </a:rPr>
                        <a:t>1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39312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</a:t>
                      </a:r>
                      <a:r>
                        <a:rPr lang="en-US" sz="1000">
                          <a:effectLst/>
                        </a:rPr>
                        <a:t>3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География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>
                          <a:effectLst/>
                        </a:rPr>
                        <a:t>- 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>
                          <a:effectLst/>
                        </a:rPr>
                        <a:t>- 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>
                          <a:effectLst/>
                        </a:rPr>
                        <a:t>1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>
                          <a:effectLst/>
                        </a:rPr>
                        <a:t>1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>
                          <a:effectLst/>
                        </a:rPr>
                        <a:t>1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39312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</a:t>
                      </a:r>
                      <a:r>
                        <a:rPr lang="en-US" sz="1000">
                          <a:effectLst/>
                        </a:rPr>
                        <a:t>4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История Казахстана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>
                          <a:effectLst/>
                        </a:rPr>
                        <a:t>1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>
                          <a:effectLst/>
                        </a:rPr>
                        <a:t>1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>
                          <a:effectLst/>
                        </a:rPr>
                        <a:t>1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28167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</a:t>
                      </a:r>
                      <a:r>
                        <a:rPr lang="en-US" sz="1000">
                          <a:effectLst/>
                        </a:rPr>
                        <a:t>5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Всемирная  история 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1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3350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16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Основы права 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-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-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-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-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3350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17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Самопознание 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1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1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3737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18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Музыка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1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1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-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>
                          <a:effectLst/>
                        </a:rPr>
                        <a:t>-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>
                          <a:effectLst/>
                        </a:rPr>
                        <a:t>-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3350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19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>
                          <a:effectLst/>
                        </a:rPr>
                        <a:t>Художественный труд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 smtClean="0">
                          <a:effectLst/>
                        </a:rPr>
                        <a:t>2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 smtClean="0">
                          <a:effectLst/>
                        </a:rPr>
                        <a:t>2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1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1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1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33508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20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Физическая культура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2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2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2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2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2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58274">
                <a:tc gridSpan="2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Инвариантная учебная нагрузка</a:t>
                      </a:r>
                      <a:endParaRPr lang="ru-RU" sz="1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b="1" dirty="0" smtClean="0">
                          <a:effectLst/>
                        </a:rPr>
                        <a:t>28</a:t>
                      </a:r>
                      <a:endParaRPr lang="ru-RU" sz="1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b="1" dirty="0" smtClean="0">
                          <a:effectLst/>
                        </a:rPr>
                        <a:t>28</a:t>
                      </a:r>
                      <a:endParaRPr lang="ru-RU" sz="1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b="1" dirty="0">
                          <a:effectLst/>
                        </a:rPr>
                        <a:t>24</a:t>
                      </a:r>
                      <a:endParaRPr lang="ru-RU" sz="1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b="1" dirty="0">
                          <a:effectLst/>
                        </a:rPr>
                        <a:t>24</a:t>
                      </a:r>
                      <a:endParaRPr lang="ru-RU" sz="1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b="1" dirty="0">
                          <a:effectLst/>
                        </a:rPr>
                        <a:t>25</a:t>
                      </a:r>
                      <a:endParaRPr lang="ru-RU" sz="1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234974">
                <a:tc gridSpan="2"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>
                          <a:effectLst/>
                        </a:rPr>
                        <a:t>П</a:t>
                      </a:r>
                      <a:r>
                        <a:rPr lang="kk-KZ" sz="1000" kern="1200">
                          <a:effectLst/>
                        </a:rPr>
                        <a:t>ервый пр</a:t>
                      </a:r>
                      <a:r>
                        <a:rPr lang="ru-RU" sz="1000" kern="1200">
                          <a:effectLst/>
                        </a:rPr>
                        <a:t>едмет по выбору </a:t>
                      </a:r>
                      <a:endParaRPr lang="ru-RU" sz="1000">
                        <a:effectLst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>
                          <a:effectLst/>
                        </a:rPr>
                        <a:t>из инвариантного компонента 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 smtClean="0">
                          <a:effectLst/>
                        </a:rPr>
                        <a:t>-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 smtClean="0">
                          <a:effectLst/>
                        </a:rPr>
                        <a:t>-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>
                          <a:effectLst/>
                        </a:rPr>
                        <a:t>2 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>
                          <a:effectLst/>
                        </a:rPr>
                        <a:t>2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>
                          <a:effectLst/>
                        </a:rPr>
                        <a:t>2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234974">
                <a:tc gridSpan="2"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>
                          <a:effectLst/>
                        </a:rPr>
                        <a:t>Второй пр</a:t>
                      </a:r>
                      <a:r>
                        <a:rPr lang="ru-RU" sz="1000" kern="1200">
                          <a:effectLst/>
                        </a:rPr>
                        <a:t>едмет по выбору </a:t>
                      </a:r>
                      <a:endParaRPr lang="ru-RU" sz="1000">
                        <a:effectLst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>
                          <a:effectLst/>
                        </a:rPr>
                        <a:t>из инвариантного компонента 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 smtClean="0">
                          <a:effectLst/>
                        </a:rPr>
                        <a:t>-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 smtClean="0">
                          <a:effectLst/>
                        </a:rPr>
                        <a:t>-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>
                          <a:effectLst/>
                        </a:rPr>
                        <a:t>2 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>
                          <a:effectLst/>
                        </a:rPr>
                        <a:t>2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>
                          <a:effectLst/>
                        </a:rPr>
                        <a:t>2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234974">
                <a:tc gridSpan="2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>
                          <a:effectLst/>
                        </a:rPr>
                        <a:t>Третий пр</a:t>
                      </a:r>
                      <a:r>
                        <a:rPr lang="ru-RU" sz="1000" kern="1200">
                          <a:effectLst/>
                        </a:rPr>
                        <a:t>едмет по выбору </a:t>
                      </a:r>
                      <a:endParaRPr lang="ru-RU" sz="1000">
                        <a:effectLst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>
                          <a:effectLst/>
                        </a:rPr>
                        <a:t>из инвариантного компонента 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>
                          <a:effectLst/>
                        </a:rPr>
                        <a:t>- 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>
                          <a:effectLst/>
                        </a:rPr>
                        <a:t>- 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>
                          <a:effectLst/>
                        </a:rPr>
                        <a:t>2 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>
                          <a:effectLst/>
                        </a:rPr>
                        <a:t>2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>
                          <a:effectLst/>
                        </a:rPr>
                        <a:t>2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33508">
                <a:tc gridSpan="2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Элективные курсы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-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-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 smtClean="0">
                          <a:effectLst/>
                        </a:rPr>
                        <a:t>1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>
                          <a:effectLst/>
                        </a:rPr>
                        <a:t>2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234974">
                <a:tc gridSpan="2"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 err="1">
                          <a:effectLst/>
                        </a:rPr>
                        <a:t>Физ</a:t>
                      </a:r>
                      <a:r>
                        <a:rPr lang="kk-KZ" sz="1000" kern="1200" dirty="0">
                          <a:effectLst/>
                        </a:rPr>
                        <a:t>ическая</a:t>
                      </a:r>
                      <a:r>
                        <a:rPr lang="ru-RU" sz="1000" kern="1200" dirty="0">
                          <a:effectLst/>
                        </a:rPr>
                        <a:t> культура</a:t>
                      </a:r>
                      <a:r>
                        <a:rPr lang="kk-KZ" sz="1000" kern="1200" dirty="0">
                          <a:effectLst/>
                        </a:rPr>
                        <a:t>: спортивные игры, хореография </a:t>
                      </a:r>
                      <a:r>
                        <a:rPr lang="kk-KZ" sz="1000" kern="1200" dirty="0" smtClean="0">
                          <a:effectLst/>
                        </a:rPr>
                        <a:t>, ритмика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1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1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42408">
                <a:tc gridSpan="2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Вариативная учебная нагрузка</a:t>
                      </a:r>
                      <a:endParaRPr lang="ru-RU" sz="1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b="1" dirty="0" smtClean="0">
                          <a:effectLst/>
                        </a:rPr>
                        <a:t>1</a:t>
                      </a:r>
                      <a:endParaRPr lang="ru-RU" sz="1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</a:rPr>
                        <a:t>2</a:t>
                      </a:r>
                      <a:endParaRPr lang="ru-RU" sz="1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b="1" dirty="0">
                          <a:effectLst/>
                        </a:rPr>
                        <a:t>7</a:t>
                      </a:r>
                      <a:endParaRPr lang="ru-RU" sz="1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b="1" dirty="0" smtClean="0">
                          <a:effectLst/>
                        </a:rPr>
                        <a:t>8</a:t>
                      </a:r>
                      <a:endParaRPr lang="ru-RU" sz="1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b="1" dirty="0">
                          <a:effectLst/>
                        </a:rPr>
                        <a:t>9</a:t>
                      </a:r>
                      <a:endParaRPr lang="ru-RU" sz="1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203164">
                <a:tc gridSpan="2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Объем максимальной учебной нагрузки</a:t>
                      </a:r>
                      <a:endParaRPr lang="ru-RU" sz="1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b="1" dirty="0">
                          <a:effectLst/>
                        </a:rPr>
                        <a:t>29</a:t>
                      </a:r>
                      <a:endParaRPr lang="ru-RU" sz="1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b="1" dirty="0" smtClean="0">
                          <a:effectLst/>
                        </a:rPr>
                        <a:t>30</a:t>
                      </a:r>
                      <a:endParaRPr lang="ru-RU" sz="1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b="1" dirty="0">
                          <a:effectLst/>
                        </a:rPr>
                        <a:t>31</a:t>
                      </a:r>
                      <a:endParaRPr lang="ru-RU" sz="1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b="1" dirty="0" smtClean="0">
                          <a:effectLst/>
                        </a:rPr>
                        <a:t>32</a:t>
                      </a:r>
                      <a:endParaRPr lang="ru-RU" sz="1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b="1" dirty="0">
                          <a:effectLst/>
                        </a:rPr>
                        <a:t>34</a:t>
                      </a:r>
                      <a:endParaRPr lang="ru-RU" sz="1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1917711"/>
              </p:ext>
            </p:extLst>
          </p:nvPr>
        </p:nvGraphicFramePr>
        <p:xfrm>
          <a:off x="107504" y="836712"/>
          <a:ext cx="3600400" cy="4876800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2160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346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00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6077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6077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6361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0450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56335">
                <a:tc rowSpan="2"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№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>
                          <a:effectLst/>
                        </a:rPr>
                        <a:t>У</a:t>
                      </a:r>
                      <a:r>
                        <a:rPr lang="ru-RU" sz="1000" dirty="0" err="1">
                          <a:effectLst/>
                        </a:rPr>
                        <a:t>чебные</a:t>
                      </a:r>
                      <a:r>
                        <a:rPr lang="ru-RU" sz="1000" dirty="0">
                          <a:effectLst/>
                        </a:rPr>
                        <a:t> предметы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Количество часов </a:t>
                      </a:r>
                      <a:endParaRPr lang="ru-RU" sz="1000" dirty="0" smtClean="0">
                        <a:effectLst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</a:rPr>
                        <a:t>в </a:t>
                      </a:r>
                      <a:r>
                        <a:rPr lang="ru-RU" sz="1000" dirty="0">
                          <a:effectLst/>
                        </a:rPr>
                        <a:t>неделю по классам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816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5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6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7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8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9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9312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1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Русский язык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effectLst/>
                        </a:rPr>
                        <a:t>3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effectLst/>
                        </a:rPr>
                        <a:t>3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 smtClean="0">
                          <a:effectLst/>
                        </a:rPr>
                        <a:t>3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>
                          <a:effectLst/>
                        </a:rPr>
                        <a:t>2 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>
                          <a:effectLst/>
                        </a:rPr>
                        <a:t>2 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9312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Русская л</a:t>
                      </a:r>
                      <a:r>
                        <a:rPr lang="ru-RU" sz="1000">
                          <a:effectLst/>
                        </a:rPr>
                        <a:t>итература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effectLst/>
                        </a:rPr>
                        <a:t>2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effectLst/>
                        </a:rPr>
                        <a:t>2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effectLst/>
                        </a:rPr>
                        <a:t>2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 smtClean="0">
                          <a:effectLst/>
                        </a:rPr>
                        <a:t>3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 smtClean="0">
                          <a:effectLst/>
                        </a:rPr>
                        <a:t>3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9312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3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>
                          <a:effectLst/>
                        </a:rPr>
                        <a:t>Казахский язык и литература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 smtClean="0">
                          <a:effectLst/>
                        </a:rPr>
                        <a:t>5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 smtClean="0">
                          <a:effectLst/>
                        </a:rPr>
                        <a:t>5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 smtClean="0">
                          <a:effectLst/>
                        </a:rPr>
                        <a:t>5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 smtClean="0">
                          <a:effectLst/>
                        </a:rPr>
                        <a:t>5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 smtClean="0">
                          <a:effectLst/>
                        </a:rPr>
                        <a:t>5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9312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4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Английский язык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>
                          <a:effectLst/>
                        </a:rPr>
                        <a:t>3 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>
                          <a:effectLst/>
                        </a:rPr>
                        <a:t>3 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>
                          <a:effectLst/>
                        </a:rPr>
                        <a:t>3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>
                          <a:effectLst/>
                        </a:rPr>
                        <a:t>3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>
                          <a:effectLst/>
                        </a:rPr>
                        <a:t>3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39312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5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Математика 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>
                          <a:effectLst/>
                        </a:rPr>
                        <a:t>5 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>
                          <a:effectLst/>
                        </a:rPr>
                        <a:t>5 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effectLst/>
                        </a:rPr>
                        <a:t>-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effectLst/>
                        </a:rPr>
                        <a:t>-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effectLst/>
                        </a:rPr>
                        <a:t>-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39312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6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Алгебра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>
                          <a:effectLst/>
                        </a:rPr>
                        <a:t>- 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>
                          <a:effectLst/>
                        </a:rPr>
                        <a:t>- 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 smtClean="0">
                          <a:effectLst/>
                        </a:rPr>
                        <a:t>3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 smtClean="0">
                          <a:effectLst/>
                        </a:rPr>
                        <a:t>3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 smtClean="0">
                          <a:effectLst/>
                        </a:rPr>
                        <a:t>3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39312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7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Геометрия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>
                          <a:effectLst/>
                        </a:rPr>
                        <a:t>- 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>
                          <a:effectLst/>
                        </a:rPr>
                        <a:t>- 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 smtClean="0">
                          <a:effectLst/>
                        </a:rPr>
                        <a:t>2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 smtClean="0">
                          <a:effectLst/>
                        </a:rPr>
                        <a:t>2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 smtClean="0">
                          <a:effectLst/>
                        </a:rPr>
                        <a:t>2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39312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8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Информатика 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>
                          <a:effectLst/>
                        </a:rPr>
                        <a:t>1 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>
                          <a:effectLst/>
                        </a:rPr>
                        <a:t>1 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>
                          <a:effectLst/>
                        </a:rPr>
                        <a:t>1 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effectLst/>
                        </a:rPr>
                        <a:t>1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effectLst/>
                        </a:rPr>
                        <a:t>1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39312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9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>
                          <a:effectLst/>
                        </a:rPr>
                        <a:t>Естествознание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 smtClean="0">
                          <a:effectLst/>
                        </a:rPr>
                        <a:t>2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 smtClean="0">
                          <a:effectLst/>
                        </a:rPr>
                        <a:t>2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>
                          <a:effectLst/>
                        </a:rPr>
                        <a:t>- 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>
                          <a:effectLst/>
                        </a:rPr>
                        <a:t>-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>
                          <a:effectLst/>
                        </a:rPr>
                        <a:t>-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39312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10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Физика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>
                          <a:effectLst/>
                        </a:rPr>
                        <a:t>- 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>
                          <a:effectLst/>
                        </a:rPr>
                        <a:t>- 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 smtClean="0">
                          <a:effectLst/>
                        </a:rPr>
                        <a:t>2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 smtClean="0">
                          <a:effectLst/>
                        </a:rPr>
                        <a:t>2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 smtClean="0">
                          <a:effectLst/>
                        </a:rPr>
                        <a:t>2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39312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11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Химия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>
                          <a:effectLst/>
                        </a:rPr>
                        <a:t>- 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>
                          <a:effectLst/>
                        </a:rPr>
                        <a:t>- 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>
                          <a:effectLst/>
                        </a:rPr>
                        <a:t>1 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 smtClean="0">
                          <a:effectLst/>
                        </a:rPr>
                        <a:t>2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 smtClean="0">
                          <a:effectLst/>
                        </a:rPr>
                        <a:t>2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39312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</a:t>
                      </a:r>
                      <a:r>
                        <a:rPr lang="en-US" sz="1000">
                          <a:effectLst/>
                        </a:rPr>
                        <a:t>2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Биология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>
                          <a:effectLst/>
                        </a:rPr>
                        <a:t>- 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>
                          <a:effectLst/>
                        </a:rPr>
                        <a:t>- 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 smtClean="0">
                          <a:effectLst/>
                        </a:rPr>
                        <a:t>2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 smtClean="0">
                          <a:effectLst/>
                        </a:rPr>
                        <a:t>2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 smtClean="0">
                          <a:effectLst/>
                        </a:rPr>
                        <a:t>2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39312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</a:t>
                      </a:r>
                      <a:r>
                        <a:rPr lang="en-US" sz="1000">
                          <a:effectLst/>
                        </a:rPr>
                        <a:t>3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География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>
                          <a:effectLst/>
                        </a:rPr>
                        <a:t>- 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>
                          <a:effectLst/>
                        </a:rPr>
                        <a:t>- 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 smtClean="0">
                          <a:effectLst/>
                        </a:rPr>
                        <a:t>2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 smtClean="0">
                          <a:effectLst/>
                        </a:rPr>
                        <a:t>2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 smtClean="0">
                          <a:effectLst/>
                        </a:rPr>
                        <a:t>2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39312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</a:t>
                      </a:r>
                      <a:r>
                        <a:rPr lang="en-US" sz="1000">
                          <a:effectLst/>
                        </a:rPr>
                        <a:t>4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История Казахстана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 smtClean="0">
                          <a:effectLst/>
                        </a:rPr>
                        <a:t>2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 smtClean="0">
                          <a:effectLst/>
                        </a:rPr>
                        <a:t>2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 smtClean="0">
                          <a:effectLst/>
                        </a:rPr>
                        <a:t>2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28167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</a:t>
                      </a:r>
                      <a:r>
                        <a:rPr lang="en-US" sz="1000">
                          <a:effectLst/>
                        </a:rPr>
                        <a:t>5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Всемирная  история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1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1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3350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16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Основы права 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-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-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-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-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1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3350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17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Самопознание 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1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1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3737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18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Музыка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1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1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-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>
                          <a:effectLst/>
                        </a:rPr>
                        <a:t>-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>
                          <a:effectLst/>
                        </a:rPr>
                        <a:t>-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3350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19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>
                          <a:effectLst/>
                        </a:rPr>
                        <a:t>Художественный труд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 smtClean="0">
                          <a:effectLst/>
                        </a:rPr>
                        <a:t>2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 smtClean="0">
                          <a:effectLst/>
                        </a:rPr>
                        <a:t>2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</a:rPr>
                        <a:t>1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</a:rPr>
                        <a:t>1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33508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20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Физическая культура 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</a:rPr>
                        <a:t>3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</a:rPr>
                        <a:t>3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</a:rPr>
                        <a:t>3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</a:rPr>
                        <a:t>3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</a:rPr>
                        <a:t>3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58274">
                <a:tc gridSpan="2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Инвариантная учебная нагрузка</a:t>
                      </a:r>
                      <a:endParaRPr lang="ru-RU" sz="1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b="1" dirty="0" smtClean="0">
                          <a:effectLst/>
                        </a:rPr>
                        <a:t>31</a:t>
                      </a:r>
                      <a:endParaRPr lang="ru-RU" sz="1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b="1" dirty="0" smtClean="0">
                          <a:effectLst/>
                        </a:rPr>
                        <a:t>31</a:t>
                      </a:r>
                      <a:endParaRPr lang="ru-RU" sz="1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b="1" dirty="0" smtClean="0">
                          <a:effectLst/>
                        </a:rPr>
                        <a:t>34</a:t>
                      </a:r>
                      <a:endParaRPr lang="ru-RU" sz="1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b="1" dirty="0" smtClean="0">
                          <a:effectLst/>
                        </a:rPr>
                        <a:t>35</a:t>
                      </a:r>
                      <a:endParaRPr lang="ru-RU" sz="1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b="1" dirty="0" smtClean="0">
                          <a:effectLst/>
                        </a:rPr>
                        <a:t>36</a:t>
                      </a:r>
                      <a:endParaRPr lang="ru-RU" sz="1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33508">
                <a:tc gridSpan="2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Элективные курсы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-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1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-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 smtClean="0">
                          <a:effectLst/>
                        </a:rPr>
                        <a:t>1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 smtClean="0">
                          <a:effectLst/>
                        </a:rPr>
                        <a:t>1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234974">
                <a:tc gridSpan="2"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 smtClean="0">
                          <a:effectLst/>
                        </a:rPr>
                        <a:t>Индивидуальная,</a:t>
                      </a:r>
                      <a:r>
                        <a:rPr lang="kk-KZ" sz="1000" kern="1200" baseline="0" dirty="0" smtClean="0">
                          <a:effectLst/>
                        </a:rPr>
                        <a:t> групповая работа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1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</a:rPr>
                        <a:t>-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</a:rPr>
                        <a:t>-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1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42408">
                <a:tc gridSpan="2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Вариативная учебная нагрузка</a:t>
                      </a:r>
                      <a:endParaRPr lang="ru-RU" sz="1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b="1" dirty="0" smtClean="0">
                          <a:effectLst/>
                        </a:rPr>
                        <a:t>1</a:t>
                      </a:r>
                      <a:endParaRPr lang="ru-RU" sz="1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</a:rPr>
                        <a:t>2</a:t>
                      </a:r>
                      <a:endParaRPr lang="ru-RU" sz="1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b="1" dirty="0" smtClean="0">
                          <a:effectLst/>
                        </a:rPr>
                        <a:t>-</a:t>
                      </a:r>
                      <a:endParaRPr lang="ru-RU" sz="1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b="1" dirty="0" smtClean="0">
                          <a:effectLst/>
                        </a:rPr>
                        <a:t>1</a:t>
                      </a:r>
                      <a:endParaRPr lang="ru-RU" sz="1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b="1" dirty="0" smtClean="0">
                          <a:effectLst/>
                        </a:rPr>
                        <a:t>2</a:t>
                      </a:r>
                      <a:endParaRPr lang="ru-RU" sz="1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203164">
                <a:tc gridSpan="2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Объем максимальной учебной нагрузки</a:t>
                      </a:r>
                      <a:endParaRPr lang="ru-RU" sz="1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b="1" dirty="0" smtClean="0">
                          <a:effectLst/>
                        </a:rPr>
                        <a:t>32</a:t>
                      </a:r>
                      <a:endParaRPr lang="ru-RU" sz="1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b="1" dirty="0" smtClean="0">
                          <a:effectLst/>
                        </a:rPr>
                        <a:t>33</a:t>
                      </a:r>
                      <a:endParaRPr lang="ru-RU" sz="1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b="1" dirty="0" smtClean="0">
                          <a:effectLst/>
                        </a:rPr>
                        <a:t>34</a:t>
                      </a:r>
                      <a:endParaRPr lang="ru-RU" sz="1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b="1" dirty="0" smtClean="0">
                          <a:effectLst/>
                        </a:rPr>
                        <a:t>36</a:t>
                      </a:r>
                      <a:endParaRPr lang="ru-RU" sz="1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00" b="1" dirty="0" smtClean="0">
                          <a:effectLst/>
                        </a:rPr>
                        <a:t>38</a:t>
                      </a:r>
                      <a:endParaRPr lang="ru-RU" sz="1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1794" marR="417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2483768" y="260648"/>
            <a:ext cx="63250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5-9 классы  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(с 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русским языком обучения) 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второй вариант</a:t>
            </a:r>
            <a:endParaRPr lang="ru-RU" i="1" dirty="0"/>
          </a:p>
        </p:txBody>
      </p:sp>
      <p:sp>
        <p:nvSpPr>
          <p:cNvPr id="9" name="Овал 8"/>
          <p:cNvSpPr/>
          <p:nvPr/>
        </p:nvSpPr>
        <p:spPr>
          <a:xfrm>
            <a:off x="3794754" y="1268760"/>
            <a:ext cx="1641342" cy="3736032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Уменьшение нагрузки 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5 </a:t>
            </a:r>
            <a:r>
              <a:rPr lang="ru-RU" sz="1300" b="1" dirty="0" err="1" smtClean="0">
                <a:latin typeface="Times New Roman" pitchFamily="18" charset="0"/>
                <a:cs typeface="Times New Roman" pitchFamily="18" charset="0"/>
              </a:rPr>
              <a:t>кл</a:t>
            </a:r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1300" b="1" dirty="0" smtClean="0"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3 часа,</a:t>
            </a:r>
          </a:p>
          <a:p>
            <a:pPr algn="ctr"/>
            <a:r>
              <a:rPr lang="kk-KZ" sz="1300" b="1" dirty="0" smtClean="0">
                <a:latin typeface="Times New Roman" pitchFamily="18" charset="0"/>
                <a:cs typeface="Times New Roman" pitchFamily="18" charset="0"/>
              </a:rPr>
              <a:t>6 кл – 3часа,</a:t>
            </a:r>
          </a:p>
          <a:p>
            <a:pPr algn="ctr"/>
            <a:r>
              <a:rPr lang="kk-KZ" sz="1300" b="1" dirty="0" smtClean="0">
                <a:latin typeface="Times New Roman" pitchFamily="18" charset="0"/>
                <a:cs typeface="Times New Roman" pitchFamily="18" charset="0"/>
              </a:rPr>
              <a:t>7 кл – 3 часа,</a:t>
            </a:r>
          </a:p>
          <a:p>
            <a:pPr algn="ctr"/>
            <a:r>
              <a:rPr lang="kk-KZ" sz="1300" b="1" dirty="0" smtClean="0">
                <a:latin typeface="Times New Roman" pitchFamily="18" charset="0"/>
                <a:cs typeface="Times New Roman" pitchFamily="18" charset="0"/>
              </a:rPr>
              <a:t>8 кл – 4 часа, </a:t>
            </a:r>
          </a:p>
          <a:p>
            <a:pPr algn="ctr"/>
            <a:r>
              <a:rPr lang="kk-KZ" sz="1300" b="1" dirty="0" smtClean="0">
                <a:latin typeface="Times New Roman" pitchFamily="18" charset="0"/>
                <a:cs typeface="Times New Roman" pitchFamily="18" charset="0"/>
              </a:rPr>
              <a:t>9 кл – 4 часа</a:t>
            </a:r>
            <a:endParaRPr lang="ru-RU" sz="13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8393888" y="6439942"/>
            <a:ext cx="736713" cy="41805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800" b="1" dirty="0" smtClean="0">
                <a:solidFill>
                  <a:srgbClr val="002060"/>
                </a:solidFill>
                <a:cs typeface="Times New Roman" pitchFamily="18" charset="0"/>
              </a:rPr>
              <a:t>3</a:t>
            </a:r>
            <a:endParaRPr lang="ru-RU" sz="4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73390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 4"/>
          <p:cNvSpPr/>
          <p:nvPr/>
        </p:nvSpPr>
        <p:spPr>
          <a:xfrm>
            <a:off x="3275856" y="2492896"/>
            <a:ext cx="3024336" cy="2592288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endParaRPr lang="kk-KZ" sz="1400" b="1" dirty="0" smtClean="0">
              <a:solidFill>
                <a:schemeClr val="tx1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algn="ctr"/>
            <a:r>
              <a:rPr lang="kk-KZ" sz="2000" b="1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 предмета </a:t>
            </a:r>
          </a:p>
          <a:p>
            <a:pPr lvl="0" algn="ctr"/>
            <a:r>
              <a:rPr lang="kk-KZ" sz="2000" b="1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 указанием наименования,</a:t>
            </a:r>
          </a:p>
          <a:p>
            <a:pPr lvl="0" algn="ctr"/>
            <a:r>
              <a:rPr lang="kk-KZ" sz="2000" b="1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 предмет </a:t>
            </a:r>
          </a:p>
          <a:p>
            <a:pPr lvl="0" algn="ctr"/>
            <a:r>
              <a:rPr lang="kk-KZ" sz="2000" b="1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 выбору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148064" y="5589240"/>
            <a:ext cx="2304256" cy="864096"/>
          </a:xfrm>
          <a:prstGeom prst="roundRect">
            <a:avLst/>
          </a:prstGeom>
          <a:solidFill>
            <a:srgbClr val="FFFF99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Font typeface="+mj-lt"/>
              <a:buAutoNum type="arabicPeriod"/>
            </a:pPr>
            <a:r>
              <a:rPr lang="kk-KZ" sz="1600" b="1" dirty="0" smtClean="0"/>
              <a:t>Английский язык</a:t>
            </a:r>
          </a:p>
          <a:p>
            <a:pPr>
              <a:buFont typeface="+mj-lt"/>
              <a:buAutoNum type="arabicPeriod"/>
            </a:pPr>
            <a:r>
              <a:rPr lang="kk-KZ" sz="1600" b="1" dirty="0" smtClean="0"/>
              <a:t>География </a:t>
            </a:r>
          </a:p>
          <a:p>
            <a:pPr>
              <a:buFont typeface="+mj-lt"/>
              <a:buAutoNum type="arabicPeriod"/>
            </a:pPr>
            <a:r>
              <a:rPr lang="kk-KZ" sz="1600" b="1" dirty="0" smtClean="0"/>
              <a:t>Предмет по выбору</a:t>
            </a:r>
            <a:endParaRPr lang="ru-RU" sz="1600" b="1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95536" y="2924944"/>
            <a:ext cx="2304256" cy="864096"/>
          </a:xfrm>
          <a:prstGeom prst="roundRect">
            <a:avLst/>
          </a:prstGeom>
          <a:solidFill>
            <a:srgbClr val="FFFF99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Font typeface="+mj-lt"/>
              <a:buAutoNum type="arabicPeriod"/>
            </a:pPr>
            <a:r>
              <a:rPr lang="kk-KZ" sz="1600" b="1" dirty="0" smtClean="0"/>
              <a:t>Алгебра</a:t>
            </a:r>
          </a:p>
          <a:p>
            <a:pPr>
              <a:buFont typeface="+mj-lt"/>
              <a:buAutoNum type="arabicPeriod"/>
            </a:pPr>
            <a:r>
              <a:rPr lang="kk-KZ" sz="1600" b="1" dirty="0" smtClean="0"/>
              <a:t>География </a:t>
            </a:r>
          </a:p>
          <a:p>
            <a:pPr>
              <a:buFont typeface="+mj-lt"/>
              <a:buAutoNum type="arabicPeriod"/>
            </a:pPr>
            <a:r>
              <a:rPr lang="kk-KZ" sz="1600" b="1" dirty="0" smtClean="0"/>
              <a:t>Предмет по выбору</a:t>
            </a:r>
            <a:endParaRPr lang="ru-RU" sz="1600" b="1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588224" y="1628800"/>
            <a:ext cx="2304256" cy="864096"/>
          </a:xfrm>
          <a:prstGeom prst="roundRect">
            <a:avLst/>
          </a:prstGeom>
          <a:solidFill>
            <a:srgbClr val="FFFF99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Font typeface="+mj-lt"/>
              <a:buAutoNum type="arabicPeriod"/>
            </a:pPr>
            <a:r>
              <a:rPr lang="kk-KZ" sz="1600" b="1" dirty="0" smtClean="0"/>
              <a:t>Биология</a:t>
            </a:r>
          </a:p>
          <a:p>
            <a:pPr>
              <a:buFont typeface="+mj-lt"/>
              <a:buAutoNum type="arabicPeriod"/>
            </a:pPr>
            <a:r>
              <a:rPr lang="kk-KZ" sz="1600" b="1" dirty="0" smtClean="0"/>
              <a:t>Химия </a:t>
            </a:r>
          </a:p>
          <a:p>
            <a:pPr>
              <a:buFont typeface="+mj-lt"/>
              <a:buAutoNum type="arabicPeriod"/>
            </a:pPr>
            <a:r>
              <a:rPr lang="kk-KZ" sz="1600" b="1" dirty="0" smtClean="0"/>
              <a:t>Предмет по выбору</a:t>
            </a:r>
            <a:endParaRPr lang="ru-RU" sz="1600" b="1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588224" y="2924944"/>
            <a:ext cx="2376264" cy="864096"/>
          </a:xfrm>
          <a:prstGeom prst="roundRect">
            <a:avLst/>
          </a:prstGeom>
          <a:solidFill>
            <a:srgbClr val="FFFF99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Font typeface="+mj-lt"/>
              <a:buAutoNum type="arabicPeriod"/>
            </a:pPr>
            <a:r>
              <a:rPr lang="kk-KZ" sz="1600" b="1" dirty="0" smtClean="0"/>
              <a:t>Биология</a:t>
            </a:r>
          </a:p>
          <a:p>
            <a:pPr>
              <a:buFont typeface="+mj-lt"/>
              <a:buAutoNum type="arabicPeriod"/>
            </a:pPr>
            <a:r>
              <a:rPr lang="kk-KZ" sz="1600" b="1" dirty="0" smtClean="0"/>
              <a:t>География </a:t>
            </a:r>
          </a:p>
          <a:p>
            <a:pPr>
              <a:buFont typeface="+mj-lt"/>
              <a:buAutoNum type="arabicPeriod"/>
            </a:pPr>
            <a:r>
              <a:rPr lang="kk-KZ" sz="1600" b="1" dirty="0" smtClean="0"/>
              <a:t>Предмет по выбору</a:t>
            </a:r>
            <a:endParaRPr lang="ru-RU" sz="1600" b="1" dirty="0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95536" y="4293096"/>
            <a:ext cx="2376264" cy="864096"/>
          </a:xfrm>
          <a:prstGeom prst="roundRect">
            <a:avLst/>
          </a:prstGeom>
          <a:solidFill>
            <a:srgbClr val="FFFF99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Font typeface="+mj-lt"/>
              <a:buAutoNum type="arabicPeriod"/>
            </a:pPr>
            <a:r>
              <a:rPr lang="kk-KZ" sz="1600" b="1" dirty="0" smtClean="0"/>
              <a:t>Английский язык</a:t>
            </a:r>
          </a:p>
          <a:p>
            <a:pPr>
              <a:buFont typeface="+mj-lt"/>
              <a:buAutoNum type="arabicPeriod"/>
            </a:pPr>
            <a:r>
              <a:rPr lang="kk-KZ" sz="1600" b="1" dirty="0" smtClean="0"/>
              <a:t>История Казахстана </a:t>
            </a:r>
          </a:p>
          <a:p>
            <a:pPr>
              <a:buFont typeface="+mj-lt"/>
              <a:buAutoNum type="arabicPeriod"/>
            </a:pPr>
            <a:r>
              <a:rPr lang="kk-KZ" sz="1600" b="1" dirty="0" smtClean="0"/>
              <a:t>Предмет по выбору</a:t>
            </a:r>
            <a:endParaRPr lang="ru-RU" sz="1600" b="1" dirty="0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95536" y="1628800"/>
            <a:ext cx="2304256" cy="864096"/>
          </a:xfrm>
          <a:prstGeom prst="roundRect">
            <a:avLst/>
          </a:prstGeom>
          <a:solidFill>
            <a:srgbClr val="FFFF99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Font typeface="+mj-lt"/>
              <a:buAutoNum type="arabicPeriod"/>
            </a:pPr>
            <a:r>
              <a:rPr lang="kk-KZ" sz="1600" b="1" dirty="0" smtClean="0"/>
              <a:t>Алгебра</a:t>
            </a:r>
          </a:p>
          <a:p>
            <a:pPr>
              <a:buFont typeface="+mj-lt"/>
              <a:buAutoNum type="arabicPeriod"/>
            </a:pPr>
            <a:r>
              <a:rPr lang="kk-KZ" sz="1600" b="1" dirty="0" smtClean="0"/>
              <a:t>Физика </a:t>
            </a:r>
          </a:p>
          <a:p>
            <a:pPr>
              <a:buFont typeface="+mj-lt"/>
              <a:buAutoNum type="arabicPeriod"/>
            </a:pPr>
            <a:r>
              <a:rPr lang="kk-KZ" sz="1600" b="1" dirty="0" smtClean="0"/>
              <a:t>Предмет по выбору</a:t>
            </a:r>
            <a:endParaRPr lang="ru-RU" sz="1600" b="1" dirty="0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6588224" y="4221088"/>
            <a:ext cx="2304256" cy="864096"/>
          </a:xfrm>
          <a:prstGeom prst="roundRect">
            <a:avLst/>
          </a:prstGeom>
          <a:solidFill>
            <a:srgbClr val="FFFF99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Font typeface="+mj-lt"/>
              <a:buAutoNum type="arabicPeriod"/>
            </a:pPr>
            <a:r>
              <a:rPr lang="kk-KZ" sz="1600" b="1" dirty="0" smtClean="0"/>
              <a:t>География </a:t>
            </a:r>
          </a:p>
          <a:p>
            <a:pPr>
              <a:buFont typeface="+mj-lt"/>
              <a:buAutoNum type="arabicPeriod"/>
            </a:pPr>
            <a:r>
              <a:rPr lang="kk-KZ" sz="1600" b="1" dirty="0" smtClean="0"/>
              <a:t>История Казахстана</a:t>
            </a:r>
          </a:p>
          <a:p>
            <a:pPr>
              <a:buFont typeface="+mj-lt"/>
              <a:buAutoNum type="arabicPeriod"/>
            </a:pPr>
            <a:r>
              <a:rPr lang="kk-KZ" sz="1600" b="1" dirty="0" smtClean="0"/>
              <a:t>Предмет по выбору</a:t>
            </a:r>
            <a:endParaRPr lang="ru-RU" sz="1600" b="1" dirty="0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2123728" y="5589240"/>
            <a:ext cx="2232248" cy="864096"/>
          </a:xfrm>
          <a:prstGeom prst="roundRect">
            <a:avLst/>
          </a:prstGeom>
          <a:solidFill>
            <a:srgbClr val="FFFF99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Font typeface="+mj-lt"/>
              <a:buAutoNum type="arabicPeriod"/>
            </a:pPr>
            <a:r>
              <a:rPr lang="kk-KZ" sz="1600" b="1" dirty="0" smtClean="0"/>
              <a:t>Химия</a:t>
            </a:r>
          </a:p>
          <a:p>
            <a:pPr>
              <a:buFont typeface="+mj-lt"/>
              <a:buAutoNum type="arabicPeriod"/>
            </a:pPr>
            <a:r>
              <a:rPr lang="kk-KZ" sz="1600" b="1" dirty="0" smtClean="0"/>
              <a:t>Физика </a:t>
            </a:r>
          </a:p>
          <a:p>
            <a:pPr>
              <a:buFont typeface="+mj-lt"/>
              <a:buAutoNum type="arabicPeriod"/>
            </a:pPr>
            <a:r>
              <a:rPr lang="kk-KZ" sz="1600" b="1" dirty="0" smtClean="0"/>
              <a:t>Предмет по выбору</a:t>
            </a:r>
            <a:endParaRPr lang="ru-RU" sz="1600" b="1" dirty="0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275856" y="980728"/>
            <a:ext cx="3168352" cy="864096"/>
          </a:xfrm>
          <a:prstGeom prst="roundRect">
            <a:avLst/>
          </a:prstGeom>
          <a:solidFill>
            <a:srgbClr val="FFFF99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Font typeface="+mj-lt"/>
              <a:buAutoNum type="arabicPeriod"/>
            </a:pPr>
            <a:r>
              <a:rPr lang="kk-KZ" sz="1600" b="1" dirty="0" smtClean="0"/>
              <a:t>Русский язык</a:t>
            </a:r>
          </a:p>
          <a:p>
            <a:pPr>
              <a:buFont typeface="+mj-lt"/>
              <a:buAutoNum type="arabicPeriod"/>
            </a:pPr>
            <a:r>
              <a:rPr lang="kk-KZ" sz="1600" b="1" dirty="0" smtClean="0"/>
              <a:t>Казахский язык и литератрура </a:t>
            </a:r>
          </a:p>
          <a:p>
            <a:pPr>
              <a:buFont typeface="+mj-lt"/>
              <a:buAutoNum type="arabicPeriod"/>
            </a:pPr>
            <a:r>
              <a:rPr lang="kk-KZ" sz="1600" b="1" dirty="0" smtClean="0"/>
              <a:t>Предмет по выбору</a:t>
            </a:r>
            <a:endParaRPr lang="ru-RU" sz="1600" b="1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2267744" y="2924944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b="1" dirty="0" smtClean="0"/>
              <a:t>18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2267744" y="1628800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b="1" dirty="0" smtClean="0"/>
              <a:t>52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8460432" y="1628800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b="1" dirty="0" smtClean="0"/>
              <a:t>22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8532440" y="2924944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b="1" dirty="0" smtClean="0"/>
              <a:t>12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2339752" y="4293096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b="1" dirty="0" smtClean="0"/>
              <a:t>10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8604448" y="4221088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b="1" dirty="0" smtClean="0"/>
              <a:t>7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3995936" y="5589240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b="1" dirty="0" smtClean="0"/>
              <a:t>5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7164288" y="5589240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b="1" dirty="0" smtClean="0"/>
              <a:t>4</a:t>
            </a:r>
          </a:p>
        </p:txBody>
      </p:sp>
      <p:sp>
        <p:nvSpPr>
          <p:cNvPr id="25" name="Стрелка вправо 24"/>
          <p:cNvSpPr/>
          <p:nvPr/>
        </p:nvSpPr>
        <p:spPr>
          <a:xfrm rot="20676112">
            <a:off x="6227259" y="3263896"/>
            <a:ext cx="389726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Стрелка вправо 25"/>
          <p:cNvSpPr/>
          <p:nvPr/>
        </p:nvSpPr>
        <p:spPr>
          <a:xfrm rot="1481539">
            <a:off x="6070455" y="4479816"/>
            <a:ext cx="561739" cy="5729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Стрелка вправо 26"/>
          <p:cNvSpPr/>
          <p:nvPr/>
        </p:nvSpPr>
        <p:spPr>
          <a:xfrm rot="19516172" flipV="1">
            <a:off x="5563723" y="2381100"/>
            <a:ext cx="1138547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Стрелка вправо 27"/>
          <p:cNvSpPr/>
          <p:nvPr/>
        </p:nvSpPr>
        <p:spPr>
          <a:xfrm rot="2555333">
            <a:off x="5595283" y="5182521"/>
            <a:ext cx="1167919" cy="7443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Стрелка вправо 28"/>
          <p:cNvSpPr/>
          <p:nvPr/>
        </p:nvSpPr>
        <p:spPr>
          <a:xfrm rot="8235514">
            <a:off x="2767287" y="5138295"/>
            <a:ext cx="1235381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Стрелка вправо 29"/>
          <p:cNvSpPr/>
          <p:nvPr/>
        </p:nvSpPr>
        <p:spPr>
          <a:xfrm rot="9089949">
            <a:off x="2733591" y="4483720"/>
            <a:ext cx="810588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Стрелка вправо 30"/>
          <p:cNvSpPr/>
          <p:nvPr/>
        </p:nvSpPr>
        <p:spPr>
          <a:xfrm rot="11678987" flipV="1">
            <a:off x="2694790" y="3296127"/>
            <a:ext cx="663427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Стрелка вправо 31"/>
          <p:cNvSpPr/>
          <p:nvPr/>
        </p:nvSpPr>
        <p:spPr>
          <a:xfrm rot="12499014" flipV="1">
            <a:off x="2629796" y="2318029"/>
            <a:ext cx="1402785" cy="587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Стрелка вправо 32"/>
          <p:cNvSpPr/>
          <p:nvPr/>
        </p:nvSpPr>
        <p:spPr>
          <a:xfrm rot="16200000" flipV="1">
            <a:off x="4558855" y="2146000"/>
            <a:ext cx="648072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>
            <a:off x="899592" y="188640"/>
            <a:ext cx="777686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kk-KZ" sz="20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Комбинации предметов по выбору из инвариантного компонента (7-9 классы)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Заголовок 1"/>
          <p:cNvSpPr txBox="1">
            <a:spLocks/>
          </p:cNvSpPr>
          <p:nvPr/>
        </p:nvSpPr>
        <p:spPr>
          <a:xfrm>
            <a:off x="8214431" y="6244307"/>
            <a:ext cx="736713" cy="41805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800" b="1" dirty="0" smtClean="0">
                <a:solidFill>
                  <a:srgbClr val="002060"/>
                </a:solidFill>
                <a:cs typeface="Times New Roman" pitchFamily="18" charset="0"/>
              </a:rPr>
              <a:t>4</a:t>
            </a:r>
            <a:endParaRPr lang="ru-RU" sz="4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2637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123728" y="69410"/>
            <a:ext cx="51074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10-11 классы ЕМН  </a:t>
            </a:r>
            <a:r>
              <a:rPr lang="ru-RU" b="1" dirty="0"/>
              <a:t>(с русским языком обучения) 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6897162"/>
              </p:ext>
            </p:extLst>
          </p:nvPr>
        </p:nvGraphicFramePr>
        <p:xfrm>
          <a:off x="0" y="438742"/>
          <a:ext cx="3744416" cy="5665919"/>
        </p:xfrm>
        <a:graphic>
          <a:graphicData uri="http://schemas.openxmlformats.org/drawingml/2006/table">
            <a:tbl>
              <a:tblPr firstRow="1" firstCol="1" bandRow="1" bandCol="1">
                <a:tableStyleId>{2D5ABB26-0587-4C30-8999-92F81FD0307C}</a:tableStyleId>
              </a:tblPr>
              <a:tblGrid>
                <a:gridCol w="2160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50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294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97874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Учебные предметы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Количество часов в неделю по классам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341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lang="en-US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lang="en-US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341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Обязательные предметы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34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  <a:endParaRPr lang="ru-RU" sz="1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Алгебра и начала анализа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 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 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34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  <a:endParaRPr lang="ru-RU" sz="1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Геометрия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34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  <a:endParaRPr lang="ru-RU" sz="1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Информатика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34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  <a:endParaRPr lang="ru-RU" sz="1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Русский язык </a:t>
                      </a:r>
                      <a:endParaRPr lang="ru-RU" sz="1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</a:t>
                      </a:r>
                      <a:endParaRPr lang="ru-RU" sz="1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034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  <a:endParaRPr lang="ru-RU" sz="1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Русская литература</a:t>
                      </a:r>
                      <a:endParaRPr lang="ru-RU" sz="1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</a:t>
                      </a:r>
                      <a:endParaRPr lang="ru-RU" sz="1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023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  <a:endParaRPr lang="ru-RU" sz="1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Казахский язык и литература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 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 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034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1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Английский язык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034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  <a:endParaRPr lang="ru-RU" sz="1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</a:t>
                      </a:r>
                      <a:r>
                        <a:rPr lang="ru-RU" sz="10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стория</a:t>
                      </a: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Казахстана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034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  <a:endParaRPr lang="ru-RU" sz="1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Самопознание</a:t>
                      </a:r>
                      <a:endParaRPr lang="ru-RU" sz="1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</a:t>
                      </a:r>
                      <a:endParaRPr lang="ru-RU" sz="1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034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lang="ru-RU" sz="1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2179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11.</a:t>
                      </a:r>
                      <a:endParaRPr lang="ru-RU" sz="1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НВ и ТП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03418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Учебная нагрузка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lang="kk-KZ" sz="1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 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03418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Предметы по </a:t>
                      </a:r>
                      <a:r>
                        <a:rPr lang="kk-KZ" sz="1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выбору:   </a:t>
                      </a: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Углубленный уровень</a:t>
                      </a:r>
                      <a:r>
                        <a:rPr lang="kk-KZ" sz="10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034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12.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Физика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предмета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 </a:t>
                      </a:r>
                      <a:r>
                        <a:rPr lang="kk-KZ" sz="1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r>
                        <a:rPr lang="ru-RU" sz="1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часа</a:t>
                      </a:r>
                      <a:endParaRPr lang="ru-RU" sz="1000" dirty="0" smtClean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предмета по </a:t>
                      </a:r>
                      <a:r>
                        <a:rPr lang="kk-KZ" sz="1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r>
                        <a:rPr lang="ru-RU" sz="1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часа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034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13.</a:t>
                      </a:r>
                      <a:endParaRPr lang="ru-RU" sz="1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Химия 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034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14.</a:t>
                      </a:r>
                      <a:endParaRPr lang="ru-RU" sz="1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Биология 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034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15.</a:t>
                      </a:r>
                      <a:endParaRPr lang="ru-RU" sz="1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География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02355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Предметы по выбору:</a:t>
                      </a:r>
                      <a:r>
                        <a:rPr lang="kk-KZ" sz="1000" kern="120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</a:t>
                      </a:r>
                      <a:r>
                        <a:rPr lang="kk-KZ" sz="10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Стандартный </a:t>
                      </a:r>
                      <a:r>
                        <a:rPr lang="kk-KZ" sz="10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уровень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034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16.</a:t>
                      </a:r>
                      <a:endParaRPr lang="ru-RU" sz="1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Всемирная история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lang="ru-RU" sz="1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предмет</a:t>
                      </a:r>
                      <a:r>
                        <a:rPr lang="kk-KZ" sz="1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10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 </a:t>
                      </a:r>
                      <a:r>
                        <a:rPr lang="ru-RU" sz="1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часа</a:t>
                      </a:r>
                      <a:endParaRPr lang="ru-RU" sz="1000" dirty="0" smtClean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kk-KZ" sz="1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lang="ru-RU" sz="1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предмет по 2 часа</a:t>
                      </a:r>
                      <a:endParaRPr lang="ru-RU" sz="1000" dirty="0" smtClean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023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17.</a:t>
                      </a:r>
                      <a:endParaRPr lang="ru-RU" sz="1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Основы </a:t>
                      </a:r>
                      <a:r>
                        <a:rPr lang="kk-KZ" sz="10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предпринимательства и бизнеса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2023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18.</a:t>
                      </a:r>
                      <a:endParaRPr lang="ru-RU" sz="1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Графика и проектирование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034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19.</a:t>
                      </a:r>
                      <a:endParaRPr lang="ru-RU" sz="1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Основы права</a:t>
                      </a:r>
                      <a:endParaRPr lang="ru-RU" sz="1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03418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Учебная нагрузка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03418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b="1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Инвариантная учебная нагрузка</a:t>
                      </a:r>
                      <a:endParaRPr lang="ru-RU" sz="10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36</a:t>
                      </a:r>
                      <a:endParaRPr lang="ru-RU" sz="10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36</a:t>
                      </a:r>
                      <a:endParaRPr lang="ru-RU" sz="10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84539">
                <a:tc gridSpan="2">
                  <a:txBody>
                    <a:bodyPr/>
                    <a:lstStyle/>
                    <a:p>
                      <a:pPr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Элективные курсы 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95173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b="1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Вариативная нагрузка</a:t>
                      </a:r>
                      <a:endParaRPr lang="ru-RU" sz="10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b="1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0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b="1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0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202355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69645" algn="ctr"/>
                        </a:tabLst>
                      </a:pPr>
                      <a:r>
                        <a:rPr lang="ru-RU" sz="1000" b="1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Объем максимальной учебной нагрузки</a:t>
                      </a:r>
                      <a:endParaRPr lang="ru-RU" sz="10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39</a:t>
                      </a:r>
                      <a:endParaRPr lang="ru-RU" sz="10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39</a:t>
                      </a:r>
                      <a:endParaRPr lang="ru-RU" sz="10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6286015"/>
              </p:ext>
            </p:extLst>
          </p:nvPr>
        </p:nvGraphicFramePr>
        <p:xfrm>
          <a:off x="5370533" y="438742"/>
          <a:ext cx="3744416" cy="6389067"/>
        </p:xfrm>
        <a:graphic>
          <a:graphicData uri="http://schemas.openxmlformats.org/drawingml/2006/table">
            <a:tbl>
              <a:tblPr firstRow="1" firstCol="1" bandRow="1" bandCol="1">
                <a:tableStyleId>{2D5ABB26-0587-4C30-8999-92F81FD0307C}</a:tableStyleId>
              </a:tblPr>
              <a:tblGrid>
                <a:gridCol w="2160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50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294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97874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Учебные предметы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Количество часов в неделю по классам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341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lang="en-US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lang="en-US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341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Обязательные предметы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34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  <a:endParaRPr lang="ru-RU" sz="1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Алгебра и начала анализа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34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  <a:endParaRPr lang="ru-RU" sz="1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Геометрия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34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  <a:endParaRPr lang="ru-RU" sz="1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Информатика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34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  <a:endParaRPr lang="ru-RU" sz="1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Русский язык </a:t>
                      </a:r>
                      <a:endParaRPr lang="ru-RU" sz="1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</a:t>
                      </a:r>
                      <a:endParaRPr lang="ru-RU" sz="1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034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  <a:endParaRPr lang="ru-RU" sz="1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Русская литература</a:t>
                      </a:r>
                      <a:endParaRPr lang="ru-RU" sz="1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</a:t>
                      </a:r>
                      <a:endParaRPr lang="ru-RU" sz="1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023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  <a:endParaRPr lang="ru-RU" sz="1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Казахский язык и литература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034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1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Английский язык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034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  <a:endParaRPr lang="ru-RU" sz="1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</a:t>
                      </a:r>
                      <a:r>
                        <a:rPr lang="ru-RU" sz="10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стория</a:t>
                      </a: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Казахстана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034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  <a:endParaRPr lang="ru-RU" sz="1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Самопознание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</a:t>
                      </a:r>
                      <a:endParaRPr lang="ru-RU" sz="1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034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lang="ru-RU" sz="1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2179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11.</a:t>
                      </a:r>
                      <a:endParaRPr lang="ru-RU" sz="1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НВ и ТП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03418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Учебная нагрузка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lang="kk-KZ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 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03418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Предметы по </a:t>
                      </a:r>
                      <a:r>
                        <a:rPr lang="kk-KZ" sz="1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выбору:   </a:t>
                      </a: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Углубленный уровень</a:t>
                      </a:r>
                      <a:r>
                        <a:rPr lang="kk-KZ" sz="10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034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12.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Физика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предмета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 </a:t>
                      </a:r>
                      <a:r>
                        <a:rPr lang="kk-KZ" sz="1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lang="ru-RU" sz="1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часа</a:t>
                      </a:r>
                      <a:endParaRPr lang="ru-RU" sz="1000" dirty="0" smtClean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предмета по </a:t>
                      </a:r>
                      <a:r>
                        <a:rPr lang="kk-KZ" sz="1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lang="ru-RU" sz="1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часа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034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13.</a:t>
                      </a:r>
                      <a:endParaRPr lang="ru-RU" sz="1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Химия 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034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14.</a:t>
                      </a:r>
                      <a:endParaRPr lang="ru-RU" sz="1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Биология 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034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15.</a:t>
                      </a:r>
                      <a:endParaRPr lang="ru-RU" sz="1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География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02355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Предметы по выбору:</a:t>
                      </a:r>
                      <a:r>
                        <a:rPr lang="kk-KZ" sz="1000" kern="120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</a:t>
                      </a:r>
                      <a:r>
                        <a:rPr lang="kk-KZ" sz="10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Стандартный </a:t>
                      </a:r>
                      <a:r>
                        <a:rPr lang="kk-KZ" sz="10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уровень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034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16.</a:t>
                      </a:r>
                      <a:endParaRPr lang="ru-RU" sz="1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Всемирная история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lang="ru-RU" sz="1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предмет</a:t>
                      </a:r>
                      <a:r>
                        <a:rPr lang="kk-KZ" sz="1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10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 </a:t>
                      </a:r>
                      <a:r>
                        <a:rPr lang="ru-RU" sz="1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часа</a:t>
                      </a:r>
                      <a:endParaRPr lang="ru-RU" sz="1000" dirty="0" smtClean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kk-KZ" sz="1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lang="ru-RU" sz="1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предмет по 2 часа</a:t>
                      </a:r>
                      <a:endParaRPr lang="ru-RU" sz="1000" dirty="0" smtClean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023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17.</a:t>
                      </a:r>
                      <a:endParaRPr lang="ru-RU" sz="1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Основы предпринимательства и бизнеса</a:t>
                      </a: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2023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18.</a:t>
                      </a:r>
                      <a:endParaRPr lang="ru-RU" sz="1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Графика и проектирование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034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19.</a:t>
                      </a:r>
                      <a:endParaRPr lang="ru-RU" sz="1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Основы права</a:t>
                      </a:r>
                      <a:endParaRPr lang="ru-RU" sz="1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03418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Учебная нагрузка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03418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b="1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Инвариантная учебная нагрузка</a:t>
                      </a:r>
                      <a:endParaRPr lang="ru-RU" sz="10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28</a:t>
                      </a:r>
                      <a:endParaRPr lang="ru-RU" sz="10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28</a:t>
                      </a:r>
                      <a:endParaRPr lang="ru-RU" sz="10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85866">
                <a:tc grid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1-й  </a:t>
                      </a:r>
                      <a:r>
                        <a:rPr lang="kk-KZ" sz="10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</a:t>
                      </a:r>
                      <a:r>
                        <a:rPr lang="ru-RU" sz="1000" kern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едмет</a:t>
                      </a:r>
                      <a:r>
                        <a:rPr lang="ru-RU" sz="10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по выбору из </a:t>
                      </a:r>
                      <a:r>
                        <a:rPr lang="ru-RU" sz="1000" kern="1200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инв</a:t>
                      </a:r>
                      <a:r>
                        <a:rPr lang="kk-KZ" sz="10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 </a:t>
                      </a:r>
                      <a:r>
                        <a:rPr lang="ru-RU" sz="1000" kern="120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комп.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</a:t>
                      </a:r>
                      <a:endParaRPr lang="ru-RU" sz="1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71766">
                <a:tc gridSpan="2">
                  <a:txBody>
                    <a:bodyPr/>
                    <a:lstStyle/>
                    <a:p>
                      <a:pPr algn="just">
                        <a:lnSpc>
                          <a:spcPts val="1355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2-й  </a:t>
                      </a:r>
                      <a:r>
                        <a:rPr lang="kk-KZ" sz="10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</a:t>
                      </a:r>
                      <a:r>
                        <a:rPr lang="ru-RU" sz="1000" kern="1200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едмета</a:t>
                      </a:r>
                      <a:r>
                        <a:rPr lang="ru-RU" sz="10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 выбору из </a:t>
                      </a:r>
                      <a:r>
                        <a:rPr lang="ru-RU" sz="1000" kern="1200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инв</a:t>
                      </a:r>
                      <a:r>
                        <a:rPr lang="kk-KZ" sz="10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r>
                        <a:rPr lang="ru-RU" sz="10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комп.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55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</a:t>
                      </a:r>
                      <a:endParaRPr lang="ru-RU" sz="1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55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84539">
                <a:tc gridSpan="2">
                  <a:txBody>
                    <a:bodyPr/>
                    <a:lstStyle/>
                    <a:p>
                      <a:pPr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Элективные курсы 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185866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</a:t>
                      </a:r>
                      <a:r>
                        <a:rPr lang="kk-KZ" sz="10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: спортивные игры, </a:t>
                      </a:r>
                      <a:r>
                        <a:rPr lang="kk-KZ" sz="10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хореография, ритмика 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</a:t>
                      </a:r>
                      <a:endParaRPr lang="ru-RU" sz="1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  <a:tr h="95173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b="1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Вариативная нагрузка</a:t>
                      </a:r>
                      <a:endParaRPr lang="ru-RU" sz="10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b="1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10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b="1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10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  <a:tr h="202355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69645" algn="ctr"/>
                        </a:tabLst>
                      </a:pPr>
                      <a:r>
                        <a:rPr lang="ru-RU" sz="1000" b="1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Объем максимальной учебной нагрузки</a:t>
                      </a:r>
                      <a:endParaRPr lang="ru-RU" sz="10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35</a:t>
                      </a:r>
                      <a:endParaRPr lang="ru-RU" sz="10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35</a:t>
                      </a:r>
                      <a:endParaRPr lang="ru-RU" sz="10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2"/>
                  </a:ext>
                </a:extLst>
              </a:tr>
            </a:tbl>
          </a:graphicData>
        </a:graphic>
      </p:graphicFrame>
      <p:sp>
        <p:nvSpPr>
          <p:cNvPr id="7" name="Овал 6"/>
          <p:cNvSpPr/>
          <p:nvPr/>
        </p:nvSpPr>
        <p:spPr>
          <a:xfrm>
            <a:off x="3707904" y="1287053"/>
            <a:ext cx="1641342" cy="3736032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Уменьшение нагрузки 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10 </a:t>
            </a:r>
            <a:r>
              <a:rPr lang="ru-RU" sz="1300" b="1" dirty="0" err="1" smtClean="0">
                <a:latin typeface="Times New Roman" pitchFamily="18" charset="0"/>
                <a:cs typeface="Times New Roman" pitchFamily="18" charset="0"/>
              </a:rPr>
              <a:t>кл</a:t>
            </a:r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1300" b="1" dirty="0" smtClean="0">
                <a:latin typeface="Times New Roman" pitchFamily="18" charset="0"/>
                <a:cs typeface="Times New Roman" pitchFamily="18" charset="0"/>
              </a:rPr>
              <a:t>– </a:t>
            </a:r>
          </a:p>
          <a:p>
            <a:pPr algn="ctr"/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4 часа,</a:t>
            </a:r>
          </a:p>
          <a:p>
            <a:pPr algn="ctr"/>
            <a:endParaRPr lang="ru-RU" sz="13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1300" b="1" dirty="0" smtClean="0">
                <a:latin typeface="Times New Roman" pitchFamily="18" charset="0"/>
                <a:cs typeface="Times New Roman" pitchFamily="18" charset="0"/>
              </a:rPr>
              <a:t>11 кл – </a:t>
            </a:r>
          </a:p>
          <a:p>
            <a:pPr algn="ctr"/>
            <a:r>
              <a:rPr lang="kk-KZ" sz="1300" b="1" dirty="0" smtClean="0">
                <a:latin typeface="Times New Roman" pitchFamily="18" charset="0"/>
                <a:cs typeface="Times New Roman" pitchFamily="18" charset="0"/>
              </a:rPr>
              <a:t>4 часа</a:t>
            </a:r>
            <a:endParaRPr lang="ru-RU" sz="13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107504" y="6454761"/>
            <a:ext cx="736713" cy="41805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800" b="1" dirty="0" smtClean="0">
                <a:solidFill>
                  <a:srgbClr val="002060"/>
                </a:solidFill>
                <a:cs typeface="Times New Roman" pitchFamily="18" charset="0"/>
              </a:rPr>
              <a:t>5</a:t>
            </a:r>
            <a:endParaRPr lang="ru-RU" sz="4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25692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123728" y="69410"/>
            <a:ext cx="51074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10-11 классы ОГН  </a:t>
            </a:r>
            <a:r>
              <a:rPr lang="ru-RU" b="1" dirty="0"/>
              <a:t>(с русским языком обучения) 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8031704"/>
              </p:ext>
            </p:extLst>
          </p:nvPr>
        </p:nvGraphicFramePr>
        <p:xfrm>
          <a:off x="0" y="438742"/>
          <a:ext cx="3744416" cy="5782508"/>
        </p:xfrm>
        <a:graphic>
          <a:graphicData uri="http://schemas.openxmlformats.org/drawingml/2006/table">
            <a:tbl>
              <a:tblPr firstRow="1" firstCol="1" bandRow="1" bandCol="1">
                <a:tableStyleId>{2D5ABB26-0587-4C30-8999-92F81FD0307C}</a:tableStyleId>
              </a:tblPr>
              <a:tblGrid>
                <a:gridCol w="2160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50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294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97874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Учебные предметы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Количество часов в неделю по классам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341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lang="en-US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lang="en-US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341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Обязательные предметы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34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  <a:endParaRPr lang="ru-RU" sz="1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Алгебра и начала анализа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 smtClean="0"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34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  <a:endParaRPr lang="ru-RU" sz="1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Геометрия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34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  <a:endParaRPr lang="ru-RU" sz="1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Информатика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34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  <a:endParaRPr lang="ru-RU" sz="1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Русский язык 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034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  <a:endParaRPr lang="ru-RU" sz="1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Русская литература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023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  <a:endParaRPr lang="ru-RU" sz="1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Казахский язык и литература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 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 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034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1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Английский язык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034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  <a:endParaRPr lang="ru-RU" sz="1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</a:t>
                      </a:r>
                      <a:r>
                        <a:rPr lang="ru-RU" sz="10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стория</a:t>
                      </a: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Казахстана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034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  <a:endParaRPr lang="ru-RU" sz="1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Самопознание</a:t>
                      </a:r>
                      <a:endParaRPr lang="ru-RU" sz="1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</a:t>
                      </a:r>
                      <a:endParaRPr lang="ru-RU" sz="1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034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lang="ru-RU" sz="1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2179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11.</a:t>
                      </a:r>
                      <a:endParaRPr lang="ru-RU" sz="1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НВ и ТП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03418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Учебная нагрузка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03418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Предметы по </a:t>
                      </a:r>
                      <a:r>
                        <a:rPr lang="kk-KZ" sz="1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выбору:   </a:t>
                      </a: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Углубленный уровень</a:t>
                      </a:r>
                      <a:r>
                        <a:rPr lang="kk-KZ" sz="10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034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12.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предмета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 </a:t>
                      </a:r>
                      <a:r>
                        <a:rPr lang="kk-KZ" sz="1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lang="ru-RU" sz="1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часа</a:t>
                      </a:r>
                      <a:endParaRPr lang="ru-RU" sz="1000" dirty="0" smtClean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предмета по </a:t>
                      </a:r>
                      <a:r>
                        <a:rPr lang="kk-KZ" sz="1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lang="ru-RU" sz="1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часа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034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13.</a:t>
                      </a:r>
                      <a:endParaRPr lang="ru-RU" sz="1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 smtClean="0"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Всемирная</a:t>
                      </a:r>
                      <a:r>
                        <a:rPr lang="kk-KZ" sz="1000" kern="1200" baseline="0" dirty="0" smtClean="0"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история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034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14.</a:t>
                      </a:r>
                      <a:endParaRPr lang="ru-RU" sz="1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 smtClean="0"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География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034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15.</a:t>
                      </a:r>
                      <a:endParaRPr lang="ru-RU" sz="1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Основы права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02355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Предметы по выбору:</a:t>
                      </a:r>
                      <a:r>
                        <a:rPr lang="kk-KZ" sz="1000" kern="120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</a:t>
                      </a:r>
                      <a:r>
                        <a:rPr lang="kk-KZ" sz="10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Стандартный </a:t>
                      </a:r>
                      <a:r>
                        <a:rPr lang="kk-KZ" sz="10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уровень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034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16.</a:t>
                      </a:r>
                      <a:endParaRPr lang="ru-RU" sz="1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Физика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предмета</a:t>
                      </a:r>
                      <a:r>
                        <a:rPr lang="kk-KZ" sz="1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10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 </a:t>
                      </a:r>
                      <a:r>
                        <a:rPr lang="ru-RU" sz="1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часа</a:t>
                      </a:r>
                      <a:endParaRPr lang="ru-RU" sz="1000" dirty="0" smtClean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kk-KZ" sz="1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lang="ru-RU" sz="1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предмета по 2 часа</a:t>
                      </a:r>
                      <a:endParaRPr lang="ru-RU" sz="1000" dirty="0" smtClean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023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17.</a:t>
                      </a:r>
                      <a:endParaRPr lang="ru-RU" sz="1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Химия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2023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18.</a:t>
                      </a:r>
                      <a:endParaRPr lang="ru-RU" sz="1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Биология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034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19.</a:t>
                      </a:r>
                      <a:endParaRPr lang="ru-RU" sz="1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Основы предпринимательства и бизнеса</a:t>
                      </a: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03418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Учебная нагрузка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03418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b="1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Инвариантная учебная нагрузка</a:t>
                      </a:r>
                      <a:endParaRPr lang="ru-RU" sz="10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36</a:t>
                      </a:r>
                      <a:endParaRPr lang="ru-RU" sz="10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36</a:t>
                      </a:r>
                      <a:endParaRPr lang="ru-RU" sz="10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84539">
                <a:tc gridSpan="2">
                  <a:txBody>
                    <a:bodyPr/>
                    <a:lstStyle/>
                    <a:p>
                      <a:pPr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Элективные курсы 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95173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b="1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Вариативная нагрузка</a:t>
                      </a:r>
                      <a:endParaRPr lang="ru-RU" sz="10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b="1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0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b="1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0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202355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69645" algn="ctr"/>
                        </a:tabLst>
                      </a:pPr>
                      <a:r>
                        <a:rPr lang="ru-RU" sz="1000" b="1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Объем максимальной учебной нагрузки</a:t>
                      </a:r>
                      <a:endParaRPr lang="ru-RU" sz="10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39</a:t>
                      </a:r>
                      <a:endParaRPr lang="ru-RU" sz="10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39</a:t>
                      </a:r>
                      <a:endParaRPr lang="ru-RU" sz="10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1286472"/>
              </p:ext>
            </p:extLst>
          </p:nvPr>
        </p:nvGraphicFramePr>
        <p:xfrm>
          <a:off x="5370533" y="438742"/>
          <a:ext cx="3744416" cy="6389067"/>
        </p:xfrm>
        <a:graphic>
          <a:graphicData uri="http://schemas.openxmlformats.org/drawingml/2006/table">
            <a:tbl>
              <a:tblPr firstRow="1" firstCol="1" bandRow="1" bandCol="1">
                <a:tableStyleId>{2D5ABB26-0587-4C30-8999-92F81FD0307C}</a:tableStyleId>
              </a:tblPr>
              <a:tblGrid>
                <a:gridCol w="2160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50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294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97874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Учебные предметы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Количество часов в неделю по классам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341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lang="en-US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lang="en-US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341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Обязательные предметы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34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  <a:endParaRPr lang="ru-RU" sz="1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Алгебра и начала анализа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34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  <a:endParaRPr lang="ru-RU" sz="1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Геометрия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34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  <a:endParaRPr lang="ru-RU" sz="1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Информатика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34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  <a:endParaRPr lang="ru-RU" sz="1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Русский язык </a:t>
                      </a:r>
                      <a:endParaRPr lang="ru-RU" sz="1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034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  <a:endParaRPr lang="ru-RU" sz="1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Русская литература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023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  <a:endParaRPr lang="ru-RU" sz="1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Казахский язык и литература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7108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1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Английский язык</a:t>
                      </a:r>
                      <a:endParaRPr lang="ru-RU" sz="1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034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  <a:endParaRPr lang="ru-RU" sz="1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</a:t>
                      </a:r>
                      <a:r>
                        <a:rPr lang="ru-RU" sz="10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стория</a:t>
                      </a: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Казахстана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034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  <a:endParaRPr lang="ru-RU" sz="1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Самопознание</a:t>
                      </a:r>
                      <a:endParaRPr lang="ru-RU" sz="1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</a:t>
                      </a:r>
                      <a:endParaRPr lang="ru-RU" sz="1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034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lang="ru-RU" sz="1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2179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11.</a:t>
                      </a:r>
                      <a:endParaRPr lang="ru-RU" sz="1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НВ и ТП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03418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Учебная нагрузка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lang="kk-KZ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 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03418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Предметы по </a:t>
                      </a:r>
                      <a:r>
                        <a:rPr lang="kk-KZ" sz="1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выбору:   </a:t>
                      </a: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Углубленный уровень</a:t>
                      </a:r>
                      <a:r>
                        <a:rPr lang="kk-KZ" sz="10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034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12.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предмета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 </a:t>
                      </a:r>
                      <a:r>
                        <a:rPr lang="kk-KZ" sz="1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lang="ru-RU" sz="1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часа</a:t>
                      </a:r>
                      <a:endParaRPr lang="ru-RU" sz="1000" dirty="0" smtClean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предмета по </a:t>
                      </a:r>
                      <a:r>
                        <a:rPr lang="kk-KZ" sz="1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lang="ru-RU" sz="1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часа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034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13.</a:t>
                      </a:r>
                      <a:endParaRPr lang="ru-RU" sz="1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 smtClean="0"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Всемирная</a:t>
                      </a:r>
                      <a:r>
                        <a:rPr lang="kk-KZ" sz="1000" kern="1200" baseline="0" dirty="0" smtClean="0"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история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034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14.</a:t>
                      </a:r>
                      <a:endParaRPr lang="ru-RU" sz="1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География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034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15.</a:t>
                      </a:r>
                      <a:endParaRPr lang="ru-RU" sz="1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Основы права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02355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Предметы по выбору:</a:t>
                      </a:r>
                      <a:r>
                        <a:rPr lang="kk-KZ" sz="1000" kern="120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</a:t>
                      </a:r>
                      <a:r>
                        <a:rPr lang="kk-KZ" sz="10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Стандартный </a:t>
                      </a:r>
                      <a:r>
                        <a:rPr lang="kk-KZ" sz="10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уровень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034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16.</a:t>
                      </a:r>
                      <a:endParaRPr lang="ru-RU" sz="1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Физика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lang="ru-RU" sz="1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предмет</a:t>
                      </a:r>
                      <a:r>
                        <a:rPr lang="kk-KZ" sz="1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10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 </a:t>
                      </a:r>
                      <a:r>
                        <a:rPr lang="ru-RU" sz="1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часа</a:t>
                      </a:r>
                      <a:endParaRPr lang="ru-RU" sz="1000" dirty="0" smtClean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kk-KZ" sz="1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lang="ru-RU" sz="1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предмет по 2 часа</a:t>
                      </a:r>
                      <a:endParaRPr lang="ru-RU" sz="1000" dirty="0" smtClean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023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17.</a:t>
                      </a:r>
                      <a:endParaRPr lang="ru-RU" sz="1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Химия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2023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18.</a:t>
                      </a:r>
                      <a:endParaRPr lang="ru-RU" sz="1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Биология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034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19.</a:t>
                      </a:r>
                      <a:endParaRPr lang="ru-RU" sz="1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Основы предпринимательства и бизнеса</a:t>
                      </a: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03418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Учебная нагрузка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03418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b="1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Инвариантная учебная нагрузка</a:t>
                      </a:r>
                      <a:endParaRPr lang="ru-RU" sz="10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28</a:t>
                      </a:r>
                      <a:endParaRPr lang="ru-RU" sz="10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28</a:t>
                      </a:r>
                      <a:endParaRPr lang="ru-RU" sz="10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85866">
                <a:tc grid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1-й  </a:t>
                      </a:r>
                      <a:r>
                        <a:rPr lang="kk-KZ" sz="10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</a:t>
                      </a:r>
                      <a:r>
                        <a:rPr lang="ru-RU" sz="1000" kern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едмет</a:t>
                      </a:r>
                      <a:r>
                        <a:rPr lang="ru-RU" sz="10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по выбору из </a:t>
                      </a:r>
                      <a:r>
                        <a:rPr lang="ru-RU" sz="1000" kern="1200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инв</a:t>
                      </a:r>
                      <a:r>
                        <a:rPr lang="kk-KZ" sz="10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 </a:t>
                      </a:r>
                      <a:r>
                        <a:rPr lang="ru-RU" sz="1000" kern="120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комп.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</a:t>
                      </a:r>
                      <a:endParaRPr lang="ru-RU" sz="1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71766">
                <a:tc gridSpan="2">
                  <a:txBody>
                    <a:bodyPr/>
                    <a:lstStyle/>
                    <a:p>
                      <a:pPr algn="just">
                        <a:lnSpc>
                          <a:spcPts val="1355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2-й </a:t>
                      </a:r>
                      <a:r>
                        <a:rPr lang="kk-KZ" sz="10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</a:t>
                      </a:r>
                      <a:r>
                        <a:rPr lang="ru-RU" sz="1000" kern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едмет</a:t>
                      </a:r>
                      <a:r>
                        <a:rPr lang="ru-RU" sz="10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по выбору из </a:t>
                      </a:r>
                      <a:r>
                        <a:rPr lang="ru-RU" sz="1000" kern="1200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инв</a:t>
                      </a:r>
                      <a:r>
                        <a:rPr lang="kk-KZ" sz="10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r>
                        <a:rPr lang="ru-RU" sz="10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комп.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55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</a:t>
                      </a:r>
                      <a:endParaRPr lang="ru-RU" sz="1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55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84539">
                <a:tc gridSpan="2">
                  <a:txBody>
                    <a:bodyPr/>
                    <a:lstStyle/>
                    <a:p>
                      <a:pPr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Элективные курсы 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185866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</a:t>
                      </a:r>
                      <a:r>
                        <a:rPr lang="kk-KZ" sz="10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: спортивные игры, </a:t>
                      </a:r>
                      <a:r>
                        <a:rPr lang="kk-KZ" sz="10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хореография,</a:t>
                      </a:r>
                      <a:r>
                        <a:rPr lang="kk-KZ" sz="1000" kern="120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ритмика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</a:t>
                      </a:r>
                      <a:endParaRPr lang="ru-RU" sz="1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</a:t>
                      </a:r>
                      <a:endParaRPr lang="ru-RU" sz="1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  <a:tr h="95173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b="1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Вариативная нагрузка</a:t>
                      </a:r>
                      <a:endParaRPr lang="ru-RU" sz="10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b="1" kern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1000" b="1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b="1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10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  <a:tr h="202355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69645" algn="ctr"/>
                        </a:tabLst>
                      </a:pPr>
                      <a:r>
                        <a:rPr lang="ru-RU" sz="1000" b="1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Объем максимальной учебной нагрузки</a:t>
                      </a:r>
                      <a:endParaRPr lang="ru-RU" sz="10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35</a:t>
                      </a:r>
                      <a:endParaRPr lang="ru-RU" sz="10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35</a:t>
                      </a:r>
                      <a:endParaRPr lang="ru-RU" sz="10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3443" marR="13443" marT="44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2"/>
                  </a:ext>
                </a:extLst>
              </a:tr>
            </a:tbl>
          </a:graphicData>
        </a:graphic>
      </p:graphicFrame>
      <p:sp>
        <p:nvSpPr>
          <p:cNvPr id="7" name="Овал 6"/>
          <p:cNvSpPr/>
          <p:nvPr/>
        </p:nvSpPr>
        <p:spPr>
          <a:xfrm>
            <a:off x="3707904" y="1287053"/>
            <a:ext cx="1641342" cy="3736032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Уменьшение нагрузки 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10 </a:t>
            </a:r>
            <a:r>
              <a:rPr lang="ru-RU" sz="1300" b="1" dirty="0" err="1" smtClean="0">
                <a:latin typeface="Times New Roman" pitchFamily="18" charset="0"/>
                <a:cs typeface="Times New Roman" pitchFamily="18" charset="0"/>
              </a:rPr>
              <a:t>кл</a:t>
            </a:r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1300" b="1" dirty="0" smtClean="0">
                <a:latin typeface="Times New Roman" pitchFamily="18" charset="0"/>
                <a:cs typeface="Times New Roman" pitchFamily="18" charset="0"/>
              </a:rPr>
              <a:t>– </a:t>
            </a:r>
          </a:p>
          <a:p>
            <a:pPr algn="ctr"/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4 часа,</a:t>
            </a:r>
          </a:p>
          <a:p>
            <a:pPr algn="ctr"/>
            <a:endParaRPr lang="ru-RU" sz="13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1300" b="1" dirty="0" smtClean="0">
                <a:latin typeface="Times New Roman" pitchFamily="18" charset="0"/>
                <a:cs typeface="Times New Roman" pitchFamily="18" charset="0"/>
              </a:rPr>
              <a:t>11 кл – </a:t>
            </a:r>
          </a:p>
          <a:p>
            <a:pPr algn="ctr"/>
            <a:r>
              <a:rPr lang="kk-KZ" sz="1300" b="1" dirty="0" smtClean="0">
                <a:latin typeface="Times New Roman" pitchFamily="18" charset="0"/>
                <a:cs typeface="Times New Roman" pitchFamily="18" charset="0"/>
              </a:rPr>
              <a:t>4 часа</a:t>
            </a:r>
            <a:endParaRPr lang="ru-RU" sz="13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-27046" y="6446978"/>
            <a:ext cx="1070654" cy="41805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800" b="1" dirty="0" smtClean="0">
                <a:solidFill>
                  <a:srgbClr val="002060"/>
                </a:solidFill>
                <a:cs typeface="Times New Roman" pitchFamily="18" charset="0"/>
              </a:rPr>
              <a:t>6</a:t>
            </a:r>
            <a:endParaRPr lang="ru-RU" sz="4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78083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9512" y="332656"/>
            <a:ext cx="878497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/>
              <a:t>Расчет объема максимальной нагрузки при ставке 16 ч</a:t>
            </a:r>
            <a:endParaRPr lang="ru-RU" sz="2800" b="1" dirty="0"/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73412449"/>
              </p:ext>
            </p:extLst>
          </p:nvPr>
        </p:nvGraphicFramePr>
        <p:xfrm>
          <a:off x="4514850" y="3321050"/>
          <a:ext cx="1143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1" name="Формула" r:id="rId3" imgW="114120" imgH="215640" progId="Equation.3">
                  <p:embed/>
                </p:oleObj>
              </mc:Choice>
              <mc:Fallback>
                <p:oleObj name="Формула" r:id="rId3" imgW="114120" imgH="215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514850" y="3321050"/>
                        <a:ext cx="114300" cy="215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0300858"/>
              </p:ext>
            </p:extLst>
          </p:nvPr>
        </p:nvGraphicFramePr>
        <p:xfrm>
          <a:off x="755576" y="1052736"/>
          <a:ext cx="3168352" cy="14630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757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73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952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kk-KZ" sz="2400" b="1" dirty="0" smtClean="0"/>
                        <a:t>1 класс</a:t>
                      </a:r>
                      <a:endParaRPr lang="ru-RU" sz="2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400" b="0" dirty="0" smtClean="0"/>
                        <a:t>24 ч</a:t>
                      </a:r>
                      <a:endParaRPr lang="ru-RU" sz="24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400" b="1" dirty="0" smtClean="0"/>
                        <a:t>22 ч</a:t>
                      </a:r>
                      <a:endParaRPr lang="ru-RU" sz="2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ru-RU" sz="2000" b="0" dirty="0" smtClean="0"/>
                        <a:t>24 ч    –     18 ч</a:t>
                      </a:r>
                    </a:p>
                    <a:p>
                      <a:pPr algn="ctr"/>
                      <a:r>
                        <a:rPr lang="kk-KZ" sz="2000" b="0" i="1" dirty="0" smtClean="0"/>
                        <a:t>х</a:t>
                      </a:r>
                      <a:r>
                        <a:rPr lang="kk-KZ" sz="2000" b="0" dirty="0" smtClean="0"/>
                        <a:t> ч       </a:t>
                      </a:r>
                      <a:r>
                        <a:rPr lang="ru-RU" sz="2000" b="0" dirty="0" smtClean="0"/>
                        <a:t>–    16 ч</a:t>
                      </a:r>
                    </a:p>
                    <a:p>
                      <a:pPr algn="ctr"/>
                      <a:r>
                        <a:rPr lang="kk-KZ" sz="2000" b="1" dirty="0" smtClean="0"/>
                        <a:t>    </a:t>
                      </a:r>
                      <a:r>
                        <a:rPr lang="kk-KZ" sz="2000" b="0" i="1" dirty="0" smtClean="0"/>
                        <a:t>х</a:t>
                      </a:r>
                      <a:r>
                        <a:rPr lang="kk-KZ" sz="2000" b="0" dirty="0" smtClean="0"/>
                        <a:t> </a:t>
                      </a:r>
                      <a:r>
                        <a:rPr lang="en-US" sz="2000" b="0" dirty="0" smtClean="0"/>
                        <a:t>= 24 · 16 </a:t>
                      </a:r>
                      <a:r>
                        <a:rPr lang="kk-KZ" sz="2000" b="0" dirty="0" smtClean="0"/>
                        <a:t>: 18 ≈ 21,3</a:t>
                      </a:r>
                      <a:endParaRPr lang="ru-RU" sz="20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9415247"/>
              </p:ext>
            </p:extLst>
          </p:nvPr>
        </p:nvGraphicFramePr>
        <p:xfrm>
          <a:off x="755576" y="2924944"/>
          <a:ext cx="3168352" cy="3657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757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73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952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kk-KZ" sz="2400" b="1" dirty="0" smtClean="0"/>
                        <a:t>2 класс</a:t>
                      </a:r>
                      <a:endParaRPr lang="ru-RU" sz="2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400" b="0" dirty="0" smtClean="0"/>
                        <a:t>25 ч</a:t>
                      </a:r>
                      <a:endParaRPr lang="ru-RU" sz="24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400" b="1" dirty="0" smtClean="0"/>
                        <a:t>23 ч</a:t>
                      </a:r>
                      <a:endParaRPr lang="ru-RU" sz="2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kk-KZ" sz="2400" b="0" dirty="0" smtClean="0"/>
                        <a:t>х </a:t>
                      </a:r>
                      <a:r>
                        <a:rPr lang="en-US" sz="2400" b="0" dirty="0" smtClean="0"/>
                        <a:t>= </a:t>
                      </a:r>
                      <a:r>
                        <a:rPr lang="kk-KZ" sz="2400" b="0" dirty="0" smtClean="0"/>
                        <a:t>25</a:t>
                      </a:r>
                      <a:r>
                        <a:rPr lang="en-US" sz="2400" b="0" dirty="0" smtClean="0"/>
                        <a:t> · 16 </a:t>
                      </a:r>
                      <a:r>
                        <a:rPr lang="kk-KZ" sz="2400" b="0" dirty="0" smtClean="0"/>
                        <a:t>: 18 ≈ </a:t>
                      </a:r>
                      <a:r>
                        <a:rPr lang="kk-KZ" sz="2400" b="0" i="1" dirty="0" smtClean="0"/>
                        <a:t>22,2</a:t>
                      </a:r>
                      <a:endParaRPr lang="ru-RU" sz="2400" i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2400" b="1" dirty="0" smtClean="0"/>
                        <a:t>3 класс</a:t>
                      </a:r>
                      <a:endParaRPr lang="ru-RU" sz="2400" b="1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400" b="0" dirty="0" smtClean="0"/>
                        <a:t>29  ч</a:t>
                      </a:r>
                      <a:endParaRPr lang="ru-RU" sz="24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400" b="1" dirty="0" smtClean="0"/>
                        <a:t>26 ч</a:t>
                      </a:r>
                      <a:endParaRPr lang="ru-RU" sz="2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kk-KZ" sz="2400" b="0" dirty="0" smtClean="0"/>
                        <a:t>х </a:t>
                      </a:r>
                      <a:r>
                        <a:rPr lang="en-US" sz="2400" b="0" dirty="0" smtClean="0"/>
                        <a:t>= </a:t>
                      </a:r>
                      <a:r>
                        <a:rPr lang="kk-KZ" sz="2400" b="0" dirty="0" smtClean="0"/>
                        <a:t>29</a:t>
                      </a:r>
                      <a:r>
                        <a:rPr lang="en-US" sz="2400" b="0" dirty="0" smtClean="0"/>
                        <a:t> · 16 </a:t>
                      </a:r>
                      <a:r>
                        <a:rPr lang="kk-KZ" sz="2400" b="0" dirty="0" smtClean="0"/>
                        <a:t>: 18 ≈ </a:t>
                      </a:r>
                      <a:r>
                        <a:rPr lang="kk-KZ" sz="2400" b="0" i="1" dirty="0" smtClean="0"/>
                        <a:t>25,7</a:t>
                      </a:r>
                      <a:endParaRPr lang="ru-RU" sz="2400" i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2400" b="1" dirty="0" smtClean="0"/>
                        <a:t>4 класс</a:t>
                      </a:r>
                      <a:endParaRPr lang="ru-RU" sz="2400" b="1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400" b="0" dirty="0" smtClean="0"/>
                        <a:t>29 ч</a:t>
                      </a:r>
                      <a:endParaRPr lang="ru-RU" sz="24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400" b="1" dirty="0" smtClean="0"/>
                        <a:t>26 ч</a:t>
                      </a:r>
                      <a:endParaRPr lang="ru-RU" sz="2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kk-KZ" sz="2400" b="0" dirty="0" smtClean="0"/>
                        <a:t>х </a:t>
                      </a:r>
                      <a:r>
                        <a:rPr lang="en-US" sz="2400" b="0" dirty="0" smtClean="0"/>
                        <a:t>= </a:t>
                      </a:r>
                      <a:r>
                        <a:rPr lang="kk-KZ" sz="2400" b="0" dirty="0" smtClean="0"/>
                        <a:t>29</a:t>
                      </a:r>
                      <a:r>
                        <a:rPr lang="en-US" sz="2400" b="0" dirty="0" smtClean="0"/>
                        <a:t> · 16 </a:t>
                      </a:r>
                      <a:r>
                        <a:rPr lang="kk-KZ" sz="2400" b="0" dirty="0" smtClean="0"/>
                        <a:t>: 18 ≈ </a:t>
                      </a:r>
                      <a:r>
                        <a:rPr lang="kk-KZ" sz="2400" b="0" i="1" dirty="0" smtClean="0"/>
                        <a:t>25,7</a:t>
                      </a:r>
                      <a:endParaRPr lang="ru-RU" sz="2400" i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kk-KZ" sz="2400" b="1" dirty="0" smtClean="0"/>
                        <a:t>5 класс</a:t>
                      </a:r>
                      <a:endParaRPr lang="ru-RU" sz="2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400" b="0" dirty="0" smtClean="0"/>
                        <a:t>32</a:t>
                      </a:r>
                      <a:r>
                        <a:rPr lang="kk-KZ" sz="2400" b="0" baseline="0" dirty="0" smtClean="0"/>
                        <a:t> </a:t>
                      </a:r>
                      <a:r>
                        <a:rPr lang="kk-KZ" sz="2400" b="0" dirty="0" smtClean="0"/>
                        <a:t>ч</a:t>
                      </a:r>
                      <a:endParaRPr lang="ru-RU" sz="24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400" b="1" dirty="0" smtClean="0"/>
                        <a:t>29 ч</a:t>
                      </a:r>
                      <a:endParaRPr lang="ru-RU" sz="2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 gridSpan="3">
                  <a:txBody>
                    <a:bodyPr/>
                    <a:lstStyle/>
                    <a:p>
                      <a:r>
                        <a:rPr lang="kk-KZ" sz="2400" b="0" baseline="0" dirty="0" smtClean="0"/>
                        <a:t>    </a:t>
                      </a:r>
                      <a:r>
                        <a:rPr lang="kk-KZ" sz="2400" b="0" dirty="0" smtClean="0"/>
                        <a:t>х </a:t>
                      </a:r>
                      <a:r>
                        <a:rPr lang="en-US" sz="2400" b="0" dirty="0" smtClean="0"/>
                        <a:t>= </a:t>
                      </a:r>
                      <a:r>
                        <a:rPr lang="kk-KZ" sz="2400" b="0" dirty="0" smtClean="0"/>
                        <a:t>32</a:t>
                      </a:r>
                      <a:r>
                        <a:rPr lang="en-US" sz="2400" b="0" dirty="0" smtClean="0"/>
                        <a:t> · 16 </a:t>
                      </a:r>
                      <a:r>
                        <a:rPr lang="kk-KZ" sz="2400" b="0" dirty="0" smtClean="0"/>
                        <a:t>: 18 ≈ </a:t>
                      </a:r>
                      <a:r>
                        <a:rPr lang="kk-KZ" sz="2400" b="0" i="1" dirty="0" smtClean="0"/>
                        <a:t>28,4</a:t>
                      </a:r>
                      <a:endParaRPr lang="ru-RU" sz="2400" b="0" i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8688835"/>
              </p:ext>
            </p:extLst>
          </p:nvPr>
        </p:nvGraphicFramePr>
        <p:xfrm>
          <a:off x="4499992" y="1050229"/>
          <a:ext cx="3312368" cy="5486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358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73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7918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kk-KZ" sz="2400" b="1" dirty="0" smtClean="0"/>
                        <a:t>6 класс</a:t>
                      </a:r>
                      <a:endParaRPr lang="ru-RU" sz="2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400" b="0" dirty="0" smtClean="0"/>
                        <a:t>33 ч</a:t>
                      </a:r>
                      <a:endParaRPr lang="ru-RU" sz="24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400" b="1" dirty="0" smtClean="0"/>
                        <a:t>30  ч</a:t>
                      </a:r>
                      <a:endParaRPr lang="ru-RU" sz="2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kk-KZ" sz="2400" b="0" dirty="0" smtClean="0"/>
                        <a:t>х </a:t>
                      </a:r>
                      <a:r>
                        <a:rPr lang="en-US" sz="2400" b="0" dirty="0" smtClean="0"/>
                        <a:t>= </a:t>
                      </a:r>
                      <a:r>
                        <a:rPr lang="kk-KZ" sz="2400" b="0" dirty="0" smtClean="0"/>
                        <a:t>33</a:t>
                      </a:r>
                      <a:r>
                        <a:rPr lang="en-US" sz="2400" b="0" dirty="0" smtClean="0"/>
                        <a:t> · 16 </a:t>
                      </a:r>
                      <a:r>
                        <a:rPr lang="kk-KZ" sz="2400" b="0" dirty="0" smtClean="0"/>
                        <a:t>: 18 ≈ </a:t>
                      </a:r>
                      <a:r>
                        <a:rPr lang="kk-KZ" sz="2400" b="0" i="1" dirty="0" smtClean="0"/>
                        <a:t>29,3</a:t>
                      </a:r>
                      <a:endParaRPr lang="ru-RU" sz="2400" i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2400" b="1" dirty="0" smtClean="0"/>
                        <a:t>7 класс</a:t>
                      </a:r>
                      <a:endParaRPr lang="ru-RU" sz="2400" b="1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400" b="0" dirty="0" smtClean="0"/>
                        <a:t>34 ч</a:t>
                      </a:r>
                      <a:endParaRPr lang="ru-RU" sz="24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400" b="1" dirty="0" smtClean="0"/>
                        <a:t>31 ч</a:t>
                      </a:r>
                      <a:endParaRPr lang="ru-RU" sz="2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kk-KZ" sz="2400" b="0" dirty="0" smtClean="0"/>
                        <a:t>х </a:t>
                      </a:r>
                      <a:r>
                        <a:rPr lang="en-US" sz="2400" b="0" dirty="0" smtClean="0"/>
                        <a:t>= </a:t>
                      </a:r>
                      <a:r>
                        <a:rPr lang="kk-KZ" sz="2400" b="0" dirty="0" smtClean="0"/>
                        <a:t>34</a:t>
                      </a:r>
                      <a:r>
                        <a:rPr lang="en-US" sz="2400" b="0" dirty="0" smtClean="0"/>
                        <a:t> · 16 </a:t>
                      </a:r>
                      <a:r>
                        <a:rPr lang="kk-KZ" sz="2400" b="0" dirty="0" smtClean="0"/>
                        <a:t>: 18 ≈ </a:t>
                      </a:r>
                      <a:r>
                        <a:rPr lang="kk-KZ" sz="2400" b="0" i="1" dirty="0" smtClean="0"/>
                        <a:t>30,2</a:t>
                      </a:r>
                      <a:endParaRPr lang="ru-RU" sz="2400" i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2400" b="1" dirty="0" smtClean="0"/>
                        <a:t>8 класс</a:t>
                      </a:r>
                      <a:endParaRPr lang="ru-RU" sz="2400" b="1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400" b="0" dirty="0" smtClean="0"/>
                        <a:t>36 ч</a:t>
                      </a:r>
                      <a:endParaRPr lang="ru-RU" sz="24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400" b="1" dirty="0" smtClean="0"/>
                        <a:t>32 ч</a:t>
                      </a:r>
                      <a:endParaRPr lang="ru-RU" sz="2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kk-KZ" sz="2400" b="0" dirty="0" smtClean="0"/>
                        <a:t>х </a:t>
                      </a:r>
                      <a:r>
                        <a:rPr lang="en-US" sz="2400" b="0" dirty="0" smtClean="0"/>
                        <a:t>= </a:t>
                      </a:r>
                      <a:r>
                        <a:rPr lang="kk-KZ" sz="2400" b="0" dirty="0" smtClean="0"/>
                        <a:t>36</a:t>
                      </a:r>
                      <a:r>
                        <a:rPr lang="en-US" sz="2400" b="0" dirty="0" smtClean="0"/>
                        <a:t> · 16 </a:t>
                      </a:r>
                      <a:r>
                        <a:rPr lang="kk-KZ" sz="2400" b="0" dirty="0" smtClean="0"/>
                        <a:t>: 18 ≈ </a:t>
                      </a:r>
                      <a:r>
                        <a:rPr lang="kk-KZ" sz="2400" b="0" i="1" dirty="0" smtClean="0"/>
                        <a:t>32</a:t>
                      </a:r>
                      <a:endParaRPr lang="ru-RU" sz="2400" i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kk-KZ" sz="2400" b="1" dirty="0" smtClean="0"/>
                        <a:t>9 класс</a:t>
                      </a:r>
                      <a:endParaRPr lang="ru-RU" sz="2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400" b="0" dirty="0" smtClean="0"/>
                        <a:t>38</a:t>
                      </a:r>
                      <a:r>
                        <a:rPr lang="kk-KZ" sz="2400" b="0" baseline="0" dirty="0" smtClean="0"/>
                        <a:t> </a:t>
                      </a:r>
                      <a:r>
                        <a:rPr lang="kk-KZ" sz="2400" b="0" dirty="0" smtClean="0"/>
                        <a:t>ч</a:t>
                      </a:r>
                      <a:endParaRPr lang="ru-RU" sz="24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400" b="1" dirty="0" smtClean="0"/>
                        <a:t>34 ч</a:t>
                      </a:r>
                      <a:endParaRPr lang="ru-RU" sz="2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kk-KZ" sz="2400" b="0" dirty="0" smtClean="0"/>
                        <a:t>х </a:t>
                      </a:r>
                      <a:r>
                        <a:rPr lang="en-US" sz="2400" b="0" dirty="0" smtClean="0"/>
                        <a:t>= </a:t>
                      </a:r>
                      <a:r>
                        <a:rPr lang="kk-KZ" sz="2400" b="0" dirty="0" smtClean="0"/>
                        <a:t>38</a:t>
                      </a:r>
                      <a:r>
                        <a:rPr lang="en-US" sz="2400" b="0" dirty="0" smtClean="0"/>
                        <a:t> · 16 </a:t>
                      </a:r>
                      <a:r>
                        <a:rPr lang="kk-KZ" sz="2400" b="0" dirty="0" smtClean="0"/>
                        <a:t>: 18 ≈ </a:t>
                      </a:r>
                      <a:r>
                        <a:rPr lang="kk-KZ" sz="2400" b="0" i="1" dirty="0" smtClean="0"/>
                        <a:t>33,7</a:t>
                      </a:r>
                      <a:endParaRPr lang="ru-RU" sz="2400" b="1" i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2400" b="1" dirty="0" smtClean="0"/>
                        <a:t>10 класс</a:t>
                      </a:r>
                      <a:endParaRPr lang="ru-RU" sz="2400" b="1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400" b="0" dirty="0" smtClean="0"/>
                        <a:t>39 ч</a:t>
                      </a:r>
                      <a:endParaRPr lang="ru-RU" sz="24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400" b="1" dirty="0" smtClean="0"/>
                        <a:t>35 ч</a:t>
                      </a:r>
                      <a:endParaRPr lang="ru-RU" sz="2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kk-KZ" sz="2400" b="0" dirty="0" smtClean="0"/>
                        <a:t>х </a:t>
                      </a:r>
                      <a:r>
                        <a:rPr lang="en-US" sz="2400" b="0" dirty="0" smtClean="0"/>
                        <a:t>= </a:t>
                      </a:r>
                      <a:r>
                        <a:rPr lang="kk-KZ" sz="2400" b="0" dirty="0" smtClean="0"/>
                        <a:t>39</a:t>
                      </a:r>
                      <a:r>
                        <a:rPr lang="en-US" sz="2400" b="0" dirty="0" smtClean="0"/>
                        <a:t> · 16 </a:t>
                      </a:r>
                      <a:r>
                        <a:rPr lang="kk-KZ" sz="2400" b="0" dirty="0" smtClean="0"/>
                        <a:t>: 18 ≈ </a:t>
                      </a:r>
                      <a:r>
                        <a:rPr lang="kk-KZ" sz="2400" b="0" i="1" dirty="0" smtClean="0"/>
                        <a:t>34,6</a:t>
                      </a:r>
                      <a:endParaRPr lang="ru-RU" sz="2400" b="1" i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2400" b="1" dirty="0" smtClean="0"/>
                        <a:t>11 класс</a:t>
                      </a:r>
                      <a:endParaRPr lang="ru-RU" sz="2400" b="1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400" b="0" dirty="0" smtClean="0"/>
                        <a:t>39 ч</a:t>
                      </a:r>
                      <a:endParaRPr lang="ru-RU" sz="24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400" b="1" dirty="0" smtClean="0"/>
                        <a:t>35 ч</a:t>
                      </a:r>
                      <a:endParaRPr lang="ru-RU" sz="2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kk-KZ" sz="2400" b="0" baseline="0" dirty="0" smtClean="0"/>
                        <a:t>    </a:t>
                      </a:r>
                      <a:r>
                        <a:rPr lang="kk-KZ" sz="2400" b="0" dirty="0" smtClean="0"/>
                        <a:t>х </a:t>
                      </a:r>
                      <a:r>
                        <a:rPr lang="en-US" sz="2400" b="0" dirty="0" smtClean="0"/>
                        <a:t>= </a:t>
                      </a:r>
                      <a:r>
                        <a:rPr lang="kk-KZ" sz="2400" b="0" dirty="0" smtClean="0"/>
                        <a:t>39</a:t>
                      </a:r>
                      <a:r>
                        <a:rPr lang="en-US" sz="2400" b="0" dirty="0" smtClean="0"/>
                        <a:t> · 16 </a:t>
                      </a:r>
                      <a:r>
                        <a:rPr lang="kk-KZ" sz="2400" b="0" dirty="0" smtClean="0"/>
                        <a:t>: 18 ≈ </a:t>
                      </a:r>
                      <a:r>
                        <a:rPr lang="kk-KZ" sz="2400" b="0" i="1" dirty="0" smtClean="0"/>
                        <a:t>34,6</a:t>
                      </a:r>
                      <a:endParaRPr lang="ru-RU" sz="2400" b="0" i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8467236" y="5965829"/>
            <a:ext cx="49725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800" b="1" dirty="0" smtClean="0">
                <a:solidFill>
                  <a:srgbClr val="002060"/>
                </a:solidFill>
                <a:cs typeface="Times New Roman" pitchFamily="18" charset="0"/>
              </a:rPr>
              <a:t>7</a:t>
            </a:r>
            <a:endParaRPr lang="ru-RU" sz="48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05005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188640"/>
            <a:ext cx="7632848" cy="576064"/>
          </a:xfrm>
        </p:spPr>
        <p:txBody>
          <a:bodyPr>
            <a:normAutofit/>
          </a:bodyPr>
          <a:lstStyle/>
          <a:p>
            <a:pPr algn="ctr"/>
            <a:r>
              <a:rPr lang="ru-RU" sz="2000" dirty="0" smtClean="0"/>
              <a:t>Риски при переходе на новые Типовые учебные планы</a:t>
            </a: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3" y="764704"/>
            <a:ext cx="7975798" cy="5412259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sz="1800" dirty="0" smtClean="0"/>
              <a:t>1.</a:t>
            </a:r>
            <a:r>
              <a:rPr lang="ru-RU" dirty="0"/>
              <a:t> </a:t>
            </a:r>
            <a:r>
              <a:rPr lang="ru-RU" sz="1800" dirty="0" smtClean="0"/>
              <a:t>Необходимость внесения изменений в Государственные общеобязательные стандарты образования: сложность и длительность </a:t>
            </a:r>
            <a:r>
              <a:rPr lang="ru-RU" sz="1800" dirty="0" smtClean="0"/>
              <a:t>процедуры.</a:t>
            </a:r>
            <a:endParaRPr lang="ru-RU" sz="1800" dirty="0" smtClean="0"/>
          </a:p>
          <a:p>
            <a:pPr algn="just"/>
            <a:r>
              <a:rPr lang="ru-RU" sz="1800" dirty="0"/>
              <a:t>2</a:t>
            </a:r>
            <a:r>
              <a:rPr lang="ru-RU" sz="1800" dirty="0" smtClean="0"/>
              <a:t>.  </a:t>
            </a:r>
            <a:r>
              <a:rPr lang="ru-RU" sz="1800" dirty="0" smtClean="0"/>
              <a:t>Необходимость разработки новых учебных программ, связанная с предоставленной школам возможностью выбора предметов. К примеру, предмет «Физика» может изучаться 1 час в неделю или 3 часа в неделю.</a:t>
            </a:r>
          </a:p>
          <a:p>
            <a:pPr algn="just"/>
            <a:r>
              <a:rPr lang="ru-RU" sz="1800" dirty="0"/>
              <a:t>3</a:t>
            </a:r>
            <a:r>
              <a:rPr lang="ru-RU" sz="1800" dirty="0" smtClean="0"/>
              <a:t>.  </a:t>
            </a:r>
            <a:r>
              <a:rPr lang="ru-RU" sz="1800" dirty="0" smtClean="0"/>
              <a:t>Разная компоновка предметов по выбору в разных школах вызовет сложности, связанные с переходом из одной школы в другую.</a:t>
            </a:r>
          </a:p>
          <a:p>
            <a:pPr algn="just"/>
            <a:r>
              <a:rPr lang="ru-RU" sz="1800" dirty="0"/>
              <a:t>4</a:t>
            </a:r>
            <a:r>
              <a:rPr lang="ru-RU" sz="1800" dirty="0" smtClean="0"/>
              <a:t>.  </a:t>
            </a:r>
            <a:r>
              <a:rPr lang="ru-RU" sz="1800" dirty="0" smtClean="0"/>
              <a:t>Не решен вопрос  о форме проведения итоговой и промежуточной аттестации и ЕНТ. Роль экзамена как формы контроля и мотивация </a:t>
            </a:r>
            <a:r>
              <a:rPr lang="ru-RU" sz="1800" dirty="0"/>
              <a:t>изучения предметов по выбору </a:t>
            </a:r>
            <a:r>
              <a:rPr lang="ru-RU" sz="1800" dirty="0" smtClean="0"/>
              <a:t>понизится, поскольку   объем экзаменационного материала будет ориентирован на минимум, т.е. 1 час в неделю.</a:t>
            </a:r>
          </a:p>
          <a:p>
            <a:pPr algn="just"/>
            <a:r>
              <a:rPr lang="ru-RU" sz="1800" dirty="0"/>
              <a:t>5</a:t>
            </a:r>
            <a:r>
              <a:rPr lang="ru-RU" sz="1800" dirty="0" smtClean="0"/>
              <a:t>. </a:t>
            </a:r>
            <a:r>
              <a:rPr lang="ru-RU" sz="1800" dirty="0" smtClean="0"/>
              <a:t>Очередная пиар-кампания  может быть связана с большим количеством предметов, изучаемым по 1 часу в неделю. Неэффективность одночасовых предметов доказывается отдельными </a:t>
            </a:r>
            <a:r>
              <a:rPr lang="ru-RU" sz="1800" dirty="0" smtClean="0"/>
              <a:t>учеными </a:t>
            </a:r>
            <a:r>
              <a:rPr lang="ru-RU" sz="1800" dirty="0" smtClean="0"/>
              <a:t>давно.</a:t>
            </a:r>
          </a:p>
          <a:p>
            <a:pPr algn="just"/>
            <a:r>
              <a:rPr lang="ru-RU" sz="1800" dirty="0"/>
              <a:t>6</a:t>
            </a:r>
            <a:r>
              <a:rPr lang="ru-RU" sz="1800" dirty="0" smtClean="0"/>
              <a:t>. </a:t>
            </a:r>
            <a:r>
              <a:rPr lang="ru-RU" sz="1800" dirty="0" smtClean="0"/>
              <a:t>Ограниченность выбора предметов в сельских школах.</a:t>
            </a:r>
          </a:p>
          <a:p>
            <a:pPr algn="just"/>
            <a:r>
              <a:rPr lang="ru-RU" sz="1800" dirty="0"/>
              <a:t>7</a:t>
            </a:r>
            <a:r>
              <a:rPr lang="ru-RU" sz="1800" smtClean="0"/>
              <a:t>. </a:t>
            </a:r>
            <a:r>
              <a:rPr lang="ru-RU" sz="1800" dirty="0" smtClean="0"/>
              <a:t>Риск снижения нагрузки учителей по отдельным предметам (7-11 классы) в зависимости от выбора учеников.   </a:t>
            </a:r>
            <a:endParaRPr lang="ru-RU" sz="18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467236" y="5965829"/>
            <a:ext cx="49725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800" b="1" smtClean="0">
                <a:solidFill>
                  <a:srgbClr val="002060"/>
                </a:solidFill>
                <a:cs typeface="Times New Roman" pitchFamily="18" charset="0"/>
              </a:rPr>
              <a:t>8</a:t>
            </a:r>
            <a:endParaRPr lang="ru-RU" sz="48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65657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 Them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1347</TotalTime>
  <Words>2618</Words>
  <Application>Microsoft Office PowerPoint</Application>
  <PresentationFormat>Экран (4:3)</PresentationFormat>
  <Paragraphs>1544</Paragraphs>
  <Slides>9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Times New Roman</vt:lpstr>
      <vt:lpstr>Office Theme</vt:lpstr>
      <vt:lpstr>Формула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Риски при переходе на новые Типовые учебные планы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user35</dc:creator>
  <cp:lastModifiedBy>Каринова Шолпан Танатовна</cp:lastModifiedBy>
  <cp:revision>153</cp:revision>
  <cp:lastPrinted>2018-05-13T18:56:28Z</cp:lastPrinted>
  <dcterms:created xsi:type="dcterms:W3CDTF">2018-01-17T13:40:46Z</dcterms:created>
  <dcterms:modified xsi:type="dcterms:W3CDTF">2018-05-15T14:47:41Z</dcterms:modified>
</cp:coreProperties>
</file>