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88" r:id="rId2"/>
    <p:sldId id="257" r:id="rId3"/>
    <p:sldId id="285" r:id="rId4"/>
    <p:sldId id="286" r:id="rId5"/>
    <p:sldId id="287" r:id="rId6"/>
  </p:sldIdLst>
  <p:sldSz cx="9144000" cy="6858000" type="screen4x3"/>
  <p:notesSz cx="6858000" cy="9144000"/>
  <p:embeddedFontLst>
    <p:embeddedFont>
      <p:font typeface="Modern H Light" panose="020B0604020202020204" charset="0"/>
      <p:regular r:id="rId7"/>
    </p:embeddedFont>
    <p:embeddedFont>
      <p:font typeface="Microsoft Yi Baiti" panose="03000500000000000000" pitchFamily="66" charset="0"/>
      <p:regular r:id="rId8"/>
    </p:embeddedFont>
    <p:embeddedFont>
      <p:font typeface="Calibri" panose="020F0502020204030204" pitchFamily="34" charset="0"/>
      <p:regular r:id="rId9"/>
      <p:bold r:id="rId10"/>
      <p:italic r:id="rId11"/>
      <p:boldItalic r:id="rId12"/>
    </p:embeddedFont>
    <p:embeddedFont>
      <p:font typeface="Century Gothic" panose="020B0502020202020204" pitchFamily="34" charset="0"/>
      <p:regular r:id="rId13"/>
      <p:bold r:id="rId14"/>
      <p:italic r:id="rId15"/>
      <p:boldItalic r:id="rId16"/>
    </p:embeddedFont>
    <p:embeddedFont>
      <p:font typeface="Modern H Bold" panose="020B0604020202020204" charset="0"/>
      <p:regular r:id="rId17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96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9077" autoAdjust="0"/>
  </p:normalViewPr>
  <p:slideViewPr>
    <p:cSldViewPr>
      <p:cViewPr varScale="1">
        <p:scale>
          <a:sx n="115" d="100"/>
          <a:sy n="115" d="100"/>
        </p:scale>
        <p:origin x="149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font" Target="fonts/font11.fntdata"/><Relationship Id="rId2" Type="http://schemas.openxmlformats.org/officeDocument/2006/relationships/slide" Target="slides/slide1.xml"/><Relationship Id="rId16" Type="http://schemas.openxmlformats.org/officeDocument/2006/relationships/font" Target="fonts/font10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font" Target="fonts/font9.fntdata"/><Relationship Id="rId10" Type="http://schemas.openxmlformats.org/officeDocument/2006/relationships/font" Target="fonts/font4.fntdata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font" Target="fonts/font8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5F8FF-DCF7-409C-8D17-8E5B7745D98A}" type="datetimeFigureOut">
              <a:rPr lang="ru-RU" smtClean="0"/>
              <a:t>16.05.2018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4E665-B48E-4EED-8BC6-16EEE3404B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94397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5F8FF-DCF7-409C-8D17-8E5B7745D98A}" type="datetimeFigureOut">
              <a:rPr lang="ru-RU" smtClean="0"/>
              <a:t>16.05.2018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4E665-B48E-4EED-8BC6-16EEE3404B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0471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5F8FF-DCF7-409C-8D17-8E5B7745D98A}" type="datetimeFigureOut">
              <a:rPr lang="ru-RU" smtClean="0"/>
              <a:t>16.05.2018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4E665-B48E-4EED-8BC6-16EEE3404B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91144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5F8FF-DCF7-409C-8D17-8E5B7745D98A}" type="datetimeFigureOut">
              <a:rPr lang="ru-RU" smtClean="0"/>
              <a:t>16.05.2018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4E665-B48E-4EED-8BC6-16EEE3404B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69306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5F8FF-DCF7-409C-8D17-8E5B7745D98A}" type="datetimeFigureOut">
              <a:rPr lang="ru-RU" smtClean="0"/>
              <a:t>16.05.2018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4E665-B48E-4EED-8BC6-16EEE3404B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52127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5F8FF-DCF7-409C-8D17-8E5B7745D98A}" type="datetimeFigureOut">
              <a:rPr lang="ru-RU" smtClean="0"/>
              <a:t>16.05.2018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4E665-B48E-4EED-8BC6-16EEE3404B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07376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5F8FF-DCF7-409C-8D17-8E5B7745D98A}" type="datetimeFigureOut">
              <a:rPr lang="ru-RU" smtClean="0"/>
              <a:t>16.05.2018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4E665-B48E-4EED-8BC6-16EEE3404B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75233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5F8FF-DCF7-409C-8D17-8E5B7745D98A}" type="datetimeFigureOut">
              <a:rPr lang="ru-RU" smtClean="0"/>
              <a:t>16.05.2018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4E665-B48E-4EED-8BC6-16EEE3404B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70143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5F8FF-DCF7-409C-8D17-8E5B7745D98A}" type="datetimeFigureOut">
              <a:rPr lang="ru-RU" smtClean="0"/>
              <a:t>16.05.2018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4E665-B48E-4EED-8BC6-16EEE3404B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22951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5F8FF-DCF7-409C-8D17-8E5B7745D98A}" type="datetimeFigureOut">
              <a:rPr lang="ru-RU" smtClean="0"/>
              <a:t>16.05.2018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4E665-B48E-4EED-8BC6-16EEE3404B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87166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5F8FF-DCF7-409C-8D17-8E5B7745D98A}" type="datetimeFigureOut">
              <a:rPr lang="ru-RU" smtClean="0"/>
              <a:t>16.05.2018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4E665-B48E-4EED-8BC6-16EEE3404B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050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35F8FF-DCF7-409C-8D17-8E5B7745D98A}" type="datetimeFigureOut">
              <a:rPr lang="ru-RU" smtClean="0"/>
              <a:t>16.05.2018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24E665-B48E-4EED-8BC6-16EEE3404B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4219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915816" y="2437959"/>
            <a:ext cx="553421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Автоматизация </a:t>
            </a:r>
            <a:r>
              <a:rPr lang="ru-RU" sz="28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процесса формирования и функционирования очереди и выдачи направлений </a:t>
            </a:r>
            <a:endParaRPr lang="ru-RU" sz="2800" b="1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r>
              <a:rPr lang="ru-RU" sz="2800" b="1" i="1" dirty="0" smtClean="0">
                <a:solidFill>
                  <a:schemeClr val="accent2">
                    <a:lumMod val="50000"/>
                  </a:schemeClr>
                </a:solidFill>
                <a:latin typeface="Century Gothic" panose="020B0502020202020204" pitchFamily="34" charset="0"/>
              </a:rPr>
              <a:t>в </a:t>
            </a:r>
            <a:r>
              <a:rPr lang="ru-RU" sz="2800" b="1" i="1" dirty="0">
                <a:solidFill>
                  <a:schemeClr val="accent2">
                    <a:lumMod val="50000"/>
                  </a:schemeClr>
                </a:solidFill>
                <a:latin typeface="Century Gothic" panose="020B0502020202020204" pitchFamily="34" charset="0"/>
              </a:rPr>
              <a:t>дошкольные организации</a:t>
            </a:r>
            <a:endParaRPr lang="ru-RU" sz="2800" i="1" dirty="0">
              <a:solidFill>
                <a:schemeClr val="accent2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5" name="Picture 2" descr="E:\copy\СТЭЛЛА\НУЖНОЕ\ЛОГО-МОН (последний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6608" y="905173"/>
            <a:ext cx="1202581" cy="1202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xXx\Desktop\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160" y="140619"/>
            <a:ext cx="9036496" cy="635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10"/>
          <p:cNvSpPr txBox="1">
            <a:spLocks noChangeArrowheads="1"/>
          </p:cNvSpPr>
          <p:nvPr/>
        </p:nvSpPr>
        <p:spPr bwMode="auto">
          <a:xfrm>
            <a:off x="647056" y="288935"/>
            <a:ext cx="849694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kk-KZ" altLang="ru-RU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Министерство образования и науки Республики Казахстан</a:t>
            </a:r>
            <a:endParaRPr lang="ru-RU" altLang="ru-RU" sz="16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8" name="Picture 4" descr="C:\Users\xXx\Desktop\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416" y="980729"/>
            <a:ext cx="2330250" cy="5509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C:\Users\xXx\Desktop\33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195" y="2805259"/>
            <a:ext cx="2169633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49713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xXx\Desktop\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01525"/>
            <a:ext cx="9036496" cy="635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xXx\Desktop\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416" y="980729"/>
            <a:ext cx="2330250" cy="5509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xXx\Desktop\Безымянный-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671" y="1077139"/>
            <a:ext cx="1315463" cy="1315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3128760" y="1196752"/>
            <a:ext cx="57606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dirty="0" smtClean="0">
                <a:solidFill>
                  <a:srgbClr val="002060"/>
                </a:solidFill>
                <a:latin typeface="Century Gothic" panose="020B0502020202020204" pitchFamily="34" charset="0"/>
                <a:ea typeface="Modern H Light" pitchFamily="34" charset="-128"/>
                <a:cs typeface="Times New Roman" panose="02020603050405020304" pitchFamily="18" charset="0"/>
              </a:rPr>
              <a:t>Приказ МОН РК</a:t>
            </a:r>
            <a:endParaRPr lang="en-US" sz="1400" dirty="0">
              <a:solidFill>
                <a:srgbClr val="002060"/>
              </a:solidFill>
              <a:latin typeface="Century Gothic" panose="020B0502020202020204" pitchFamily="34" charset="0"/>
              <a:ea typeface="Modern H Light" pitchFamily="34" charset="-128"/>
              <a:cs typeface="Times New Roman" panose="02020603050405020304" pitchFamily="18" charset="0"/>
            </a:endParaRPr>
          </a:p>
          <a:p>
            <a:pPr algn="r"/>
            <a:r>
              <a:rPr lang="ru-RU" sz="1400" dirty="0">
                <a:solidFill>
                  <a:srgbClr val="002060"/>
                </a:solidFill>
                <a:latin typeface="Century Gothic" panose="020B0502020202020204" pitchFamily="34" charset="0"/>
                <a:ea typeface="Modern H Light" pitchFamily="34" charset="-128"/>
                <a:cs typeface="Times New Roman" panose="02020603050405020304" pitchFamily="18" charset="0"/>
              </a:rPr>
              <a:t>от 7 апреля 2015 </a:t>
            </a:r>
            <a:r>
              <a:rPr lang="ru-RU" sz="1400" dirty="0" smtClean="0">
                <a:solidFill>
                  <a:srgbClr val="002060"/>
                </a:solidFill>
                <a:latin typeface="Century Gothic" panose="020B0502020202020204" pitchFamily="34" charset="0"/>
                <a:ea typeface="Modern H Light" pitchFamily="34" charset="-128"/>
                <a:cs typeface="Times New Roman" panose="02020603050405020304" pitchFamily="18" charset="0"/>
              </a:rPr>
              <a:t>года № </a:t>
            </a:r>
            <a:r>
              <a:rPr lang="ru-RU" sz="1400" dirty="0">
                <a:solidFill>
                  <a:srgbClr val="002060"/>
                </a:solidFill>
                <a:latin typeface="Century Gothic" panose="020B0502020202020204" pitchFamily="34" charset="0"/>
                <a:ea typeface="Modern H Light" pitchFamily="34" charset="-128"/>
                <a:cs typeface="Times New Roman" panose="02020603050405020304" pitchFamily="18" charset="0"/>
              </a:rPr>
              <a:t>172, </a:t>
            </a:r>
            <a:endParaRPr lang="ru-RU" sz="1400" dirty="0" smtClean="0">
              <a:solidFill>
                <a:srgbClr val="002060"/>
              </a:solidFill>
              <a:latin typeface="Century Gothic" panose="020B0502020202020204" pitchFamily="34" charset="0"/>
              <a:ea typeface="Modern H Light" pitchFamily="34" charset="-128"/>
              <a:cs typeface="Times New Roman" panose="02020603050405020304" pitchFamily="18" charset="0"/>
            </a:endParaRPr>
          </a:p>
          <a:p>
            <a:pPr algn="r"/>
            <a:r>
              <a:rPr lang="ru-RU" sz="1400" dirty="0">
                <a:solidFill>
                  <a:srgbClr val="002060"/>
                </a:solidFill>
                <a:latin typeface="Century Gothic" panose="020B0502020202020204" pitchFamily="34" charset="0"/>
                <a:ea typeface="Modern H Light" pitchFamily="34" charset="-128"/>
                <a:cs typeface="Times New Roman" panose="02020603050405020304" pitchFamily="18" charset="0"/>
              </a:rPr>
              <a:t>с</a:t>
            </a:r>
            <a:r>
              <a:rPr lang="ru-RU" sz="1400" dirty="0" smtClean="0">
                <a:solidFill>
                  <a:srgbClr val="002060"/>
                </a:solidFill>
                <a:latin typeface="Century Gothic" panose="020B0502020202020204" pitchFamily="34" charset="0"/>
                <a:ea typeface="Modern H Light" pitchFamily="34" charset="-128"/>
                <a:cs typeface="Times New Roman" panose="02020603050405020304" pitchFamily="18" charset="0"/>
              </a:rPr>
              <a:t> внесенными изменениями и дополнениями</a:t>
            </a:r>
          </a:p>
          <a:p>
            <a:pPr algn="r"/>
            <a:r>
              <a:rPr lang="ru-RU" sz="1400" dirty="0" smtClean="0">
                <a:solidFill>
                  <a:srgbClr val="002060"/>
                </a:solidFill>
                <a:latin typeface="Century Gothic" panose="020B0502020202020204" pitchFamily="34" charset="0"/>
                <a:ea typeface="Modern H Light" pitchFamily="34" charset="-128"/>
                <a:cs typeface="Times New Roman" panose="02020603050405020304" pitchFamily="18" charset="0"/>
              </a:rPr>
              <a:t> № 80 о</a:t>
            </a:r>
            <a:r>
              <a:rPr lang="ru-RU" sz="1400" dirty="0" smtClean="0">
                <a:solidFill>
                  <a:srgbClr val="002060"/>
                </a:solidFill>
                <a:latin typeface="Century Gothic" panose="020B0502020202020204" pitchFamily="34" charset="0"/>
                <a:ea typeface="Modern H Light" pitchFamily="34" charset="-128"/>
                <a:cs typeface="Times New Roman" panose="02020603050405020304" pitchFamily="18" charset="0"/>
              </a:rPr>
              <a:t>т 2 марта 2018 года</a:t>
            </a:r>
            <a:endParaRPr lang="ru-RU" sz="1400" dirty="0" smtClean="0">
              <a:solidFill>
                <a:srgbClr val="002060"/>
              </a:solidFill>
              <a:latin typeface="Century Gothic" panose="020B0502020202020204" pitchFamily="34" charset="0"/>
              <a:ea typeface="Modern H Light" pitchFamily="34" charset="-128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567666" y="2079672"/>
            <a:ext cx="635481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  <a:ea typeface="Modern H Bold" panose="020B0603000000020004" pitchFamily="34" charset="-128"/>
                <a:cs typeface="Times New Roman" pitchFamily="18" charset="0"/>
              </a:rPr>
              <a:t>СТАНДАРТ ГОСУСЛУГИ</a:t>
            </a:r>
            <a:endParaRPr lang="ru-RU" sz="2000" dirty="0" smtClean="0">
              <a:solidFill>
                <a:schemeClr val="accent6">
                  <a:lumMod val="50000"/>
                </a:schemeClr>
              </a:solidFill>
              <a:latin typeface="Century Gothic" panose="020B0502020202020204" pitchFamily="34" charset="0"/>
              <a:ea typeface="Modern H Bold" panose="020B0603000000020004" pitchFamily="34" charset="-128"/>
              <a:cs typeface="Times New Roman" pitchFamily="18" charset="0"/>
            </a:endParaRPr>
          </a:p>
          <a:p>
            <a:r>
              <a:rPr lang="ru-RU" sz="2000" b="1" dirty="0" smtClean="0">
                <a:solidFill>
                  <a:srgbClr val="002060"/>
                </a:solidFill>
                <a:latin typeface="Century Gothic" panose="020B0502020202020204" pitchFamily="34" charset="0"/>
                <a:cs typeface="Times New Roman" pitchFamily="18" charset="0"/>
              </a:rPr>
              <a:t>ПОСТАНОВКА НА </a:t>
            </a:r>
            <a:r>
              <a:rPr lang="ru-RU" sz="2000" b="1" dirty="0">
                <a:solidFill>
                  <a:srgbClr val="002060"/>
                </a:solidFill>
                <a:latin typeface="Century Gothic" panose="020B0502020202020204" pitchFamily="34" charset="0"/>
                <a:cs typeface="Times New Roman" pitchFamily="18" charset="0"/>
              </a:rPr>
              <a:t>ОЧЕРЕДЬ </a:t>
            </a:r>
            <a:endParaRPr lang="ru-RU" sz="2000" b="1" dirty="0" smtClean="0">
              <a:solidFill>
                <a:srgbClr val="002060"/>
              </a:solidFill>
              <a:latin typeface="Century Gothic" panose="020B0502020202020204" pitchFamily="34" charset="0"/>
              <a:cs typeface="Times New Roman" pitchFamily="18" charset="0"/>
            </a:endParaRPr>
          </a:p>
          <a:p>
            <a:r>
              <a:rPr lang="ru-RU" sz="2000" b="1" dirty="0" smtClean="0">
                <a:solidFill>
                  <a:srgbClr val="002060"/>
                </a:solidFill>
                <a:latin typeface="Century Gothic" panose="020B0502020202020204" pitchFamily="34" charset="0"/>
                <a:cs typeface="Times New Roman" pitchFamily="18" charset="0"/>
              </a:rPr>
              <a:t>ДЕТЕЙ </a:t>
            </a:r>
            <a:r>
              <a:rPr lang="ru-RU" sz="2000" b="1" dirty="0">
                <a:solidFill>
                  <a:srgbClr val="002060"/>
                </a:solidFill>
                <a:latin typeface="Century Gothic" panose="020B0502020202020204" pitchFamily="34" charset="0"/>
                <a:cs typeface="Times New Roman" pitchFamily="18" charset="0"/>
              </a:rPr>
              <a:t>ДОШКОЛЬНОГО ВОЗРАСТА </a:t>
            </a:r>
            <a:endParaRPr lang="ru-RU" sz="2000" b="1" dirty="0" smtClean="0">
              <a:solidFill>
                <a:srgbClr val="002060"/>
              </a:solidFill>
              <a:latin typeface="Century Gothic" panose="020B0502020202020204" pitchFamily="34" charset="0"/>
              <a:cs typeface="Times New Roman" pitchFamily="18" charset="0"/>
            </a:endParaRPr>
          </a:p>
          <a:p>
            <a:r>
              <a:rPr lang="ru-RU" sz="2000" b="1" dirty="0" smtClean="0">
                <a:solidFill>
                  <a:srgbClr val="002060"/>
                </a:solidFill>
                <a:latin typeface="Century Gothic" panose="020B0502020202020204" pitchFamily="34" charset="0"/>
                <a:cs typeface="Times New Roman" pitchFamily="18" charset="0"/>
              </a:rPr>
              <a:t>ДЛЯ </a:t>
            </a:r>
            <a:r>
              <a:rPr lang="ru-RU" sz="2000" b="1" dirty="0">
                <a:solidFill>
                  <a:srgbClr val="002060"/>
                </a:solidFill>
                <a:latin typeface="Century Gothic" panose="020B0502020202020204" pitchFamily="34" charset="0"/>
                <a:cs typeface="Times New Roman" pitchFamily="18" charset="0"/>
              </a:rPr>
              <a:t>НАПРАВЛЕНИЯ </a:t>
            </a:r>
            <a:r>
              <a:rPr lang="ru-RU" sz="2000" b="1" dirty="0" smtClean="0">
                <a:solidFill>
                  <a:srgbClr val="002060"/>
                </a:solidFill>
                <a:latin typeface="Century Gothic" panose="020B0502020202020204" pitchFamily="34" charset="0"/>
                <a:cs typeface="Times New Roman" pitchFamily="18" charset="0"/>
              </a:rPr>
              <a:t>В </a:t>
            </a:r>
            <a:r>
              <a:rPr lang="ru-RU" sz="2000" b="1" dirty="0">
                <a:solidFill>
                  <a:srgbClr val="002060"/>
                </a:solidFill>
                <a:latin typeface="Century Gothic" panose="020B0502020202020204" pitchFamily="34" charset="0"/>
                <a:cs typeface="Times New Roman" pitchFamily="18" charset="0"/>
              </a:rPr>
              <a:t>ДОШКОЛЬНЫЕ </a:t>
            </a:r>
            <a:r>
              <a:rPr lang="ru-RU" sz="2000" b="1" dirty="0" smtClean="0">
                <a:solidFill>
                  <a:srgbClr val="002060"/>
                </a:solidFill>
                <a:latin typeface="Century Gothic" panose="020B0502020202020204" pitchFamily="34" charset="0"/>
                <a:cs typeface="Times New Roman" pitchFamily="18" charset="0"/>
              </a:rPr>
              <a:t>ОРГАНИЗАЦИИ</a:t>
            </a:r>
            <a:endParaRPr lang="ru-RU" sz="2000" b="1" dirty="0">
              <a:solidFill>
                <a:srgbClr val="002060"/>
              </a:solidFill>
              <a:latin typeface="Century Gothic" panose="020B0502020202020204" pitchFamily="34" charset="0"/>
              <a:cs typeface="Times New Roman" pitchFamily="18" charset="0"/>
            </a:endParaRPr>
          </a:p>
        </p:txBody>
      </p:sp>
      <p:pic>
        <p:nvPicPr>
          <p:cNvPr id="11" name="Picture 4" descr="C:\Users\xXx\Desktop\33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988" y="5157192"/>
            <a:ext cx="1343106" cy="936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779912" y="3424257"/>
            <a:ext cx="497254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k-KZ" sz="1400" dirty="0" smtClean="0">
                <a:solidFill>
                  <a:srgbClr val="002060"/>
                </a:solidFill>
                <a:latin typeface="Century Gothic" panose="020B0502020202020204" pitchFamily="34" charset="0"/>
                <a:ea typeface="Modern H Light" pitchFamily="34" charset="-128"/>
                <a:cs typeface="Times New Roman" panose="02020603050405020304" pitchFamily="18" charset="0"/>
              </a:rPr>
              <a:t>Приказ </a:t>
            </a:r>
            <a:r>
              <a:rPr lang="kk-KZ" sz="1400" dirty="0">
                <a:solidFill>
                  <a:srgbClr val="002060"/>
                </a:solidFill>
                <a:latin typeface="Century Gothic" panose="020B0502020202020204" pitchFamily="34" charset="0"/>
                <a:ea typeface="Modern H Light" pitchFamily="34" charset="-128"/>
                <a:cs typeface="Times New Roman" panose="02020603050405020304" pitchFamily="18" charset="0"/>
              </a:rPr>
              <a:t>МОН РК </a:t>
            </a:r>
          </a:p>
          <a:p>
            <a:pPr algn="r"/>
            <a:r>
              <a:rPr lang="kk-KZ" sz="1400" dirty="0">
                <a:solidFill>
                  <a:srgbClr val="002060"/>
                </a:solidFill>
                <a:latin typeface="Century Gothic" panose="020B0502020202020204" pitchFamily="34" charset="0"/>
                <a:ea typeface="Modern H Light" pitchFamily="34" charset="-128"/>
                <a:cs typeface="Times New Roman" panose="02020603050405020304" pitchFamily="18" charset="0"/>
              </a:rPr>
              <a:t>от </a:t>
            </a:r>
            <a:r>
              <a:rPr lang="ru-RU" sz="1400" dirty="0">
                <a:solidFill>
                  <a:srgbClr val="002060"/>
                </a:solidFill>
                <a:latin typeface="Century Gothic" panose="020B0502020202020204" pitchFamily="34" charset="0"/>
                <a:ea typeface="Modern H Light" pitchFamily="34" charset="-128"/>
                <a:cs typeface="Times New Roman" panose="02020603050405020304" pitchFamily="18" charset="0"/>
              </a:rPr>
              <a:t>14 июля 2017 года № </a:t>
            </a:r>
            <a:r>
              <a:rPr lang="ru-RU" sz="1400" dirty="0" smtClean="0">
                <a:solidFill>
                  <a:srgbClr val="002060"/>
                </a:solidFill>
                <a:latin typeface="Century Gothic" panose="020B0502020202020204" pitchFamily="34" charset="0"/>
                <a:ea typeface="Modern H Light" pitchFamily="34" charset="-128"/>
                <a:cs typeface="Times New Roman" panose="02020603050405020304" pitchFamily="18" charset="0"/>
              </a:rPr>
              <a:t>337</a:t>
            </a:r>
          </a:p>
          <a:p>
            <a:pPr algn="r"/>
            <a:r>
              <a:rPr lang="ru-RU" sz="1400" dirty="0">
                <a:solidFill>
                  <a:srgbClr val="002060"/>
                </a:solidFill>
                <a:latin typeface="Century Gothic" panose="020B0502020202020204" pitchFamily="34" charset="0"/>
                <a:ea typeface="Modern H Light" pitchFamily="34" charset="-128"/>
                <a:cs typeface="Times New Roman" panose="02020603050405020304" pitchFamily="18" charset="0"/>
              </a:rPr>
              <a:t>с</a:t>
            </a:r>
            <a:r>
              <a:rPr lang="ru-RU" sz="1400" dirty="0" smtClean="0">
                <a:solidFill>
                  <a:srgbClr val="002060"/>
                </a:solidFill>
                <a:latin typeface="Century Gothic" panose="020B0502020202020204" pitchFamily="34" charset="0"/>
                <a:ea typeface="Modern H Light" pitchFamily="34" charset="-128"/>
                <a:cs typeface="Times New Roman" panose="02020603050405020304" pitchFamily="18" charset="0"/>
              </a:rPr>
              <a:t> </a:t>
            </a:r>
            <a:r>
              <a:rPr lang="ru-RU" sz="1400" smtClean="0">
                <a:solidFill>
                  <a:srgbClr val="002060"/>
                </a:solidFill>
                <a:latin typeface="Century Gothic" panose="020B0502020202020204" pitchFamily="34" charset="0"/>
                <a:ea typeface="Modern H Light" pitchFamily="34" charset="-128"/>
                <a:cs typeface="Times New Roman" panose="02020603050405020304" pitchFamily="18" charset="0"/>
              </a:rPr>
              <a:t>внесенными изменениями </a:t>
            </a:r>
            <a:endParaRPr lang="ru-RU" sz="1400" dirty="0">
              <a:solidFill>
                <a:srgbClr val="002060"/>
              </a:solidFill>
              <a:latin typeface="Century Gothic" panose="020B0502020202020204" pitchFamily="34" charset="0"/>
              <a:ea typeface="Modern H Light" pitchFamily="34" charset="-128"/>
              <a:cs typeface="Times New Roman" panose="02020603050405020304" pitchFamily="18" charset="0"/>
            </a:endParaRPr>
          </a:p>
          <a:p>
            <a:pPr algn="r"/>
            <a:r>
              <a:rPr lang="ru-RU" sz="1400" dirty="0" smtClean="0">
                <a:solidFill>
                  <a:srgbClr val="002060"/>
                </a:solidFill>
                <a:latin typeface="Century Gothic" panose="020B0502020202020204" pitchFamily="34" charset="0"/>
                <a:ea typeface="Modern H Light" pitchFamily="34" charset="-128"/>
                <a:cs typeface="Times New Roman" panose="02020603050405020304" pitchFamily="18" charset="0"/>
              </a:rPr>
              <a:t>№ 518 от 11 октября 2017 </a:t>
            </a:r>
            <a:r>
              <a:rPr lang="ru-RU" sz="1400" dirty="0">
                <a:solidFill>
                  <a:srgbClr val="002060"/>
                </a:solidFill>
                <a:latin typeface="Century Gothic" panose="020B0502020202020204" pitchFamily="34" charset="0"/>
                <a:ea typeface="Modern H Light" pitchFamily="34" charset="-128"/>
                <a:cs typeface="Times New Roman" panose="02020603050405020304" pitchFamily="18" charset="0"/>
              </a:rPr>
              <a:t>года</a:t>
            </a:r>
          </a:p>
          <a:p>
            <a:pPr algn="ctr"/>
            <a:endParaRPr lang="ru-RU" sz="1400" b="1" dirty="0">
              <a:solidFill>
                <a:srgbClr val="002060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67666" y="4348058"/>
            <a:ext cx="606642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b="1" dirty="0" smtClean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МЕТОДИЧЕСКИЕ РЕКОМЕНДАЦИИ </a:t>
            </a:r>
          </a:p>
          <a:p>
            <a:r>
              <a:rPr lang="kk-KZ" sz="2000" b="1" dirty="0" smtClean="0">
                <a:solidFill>
                  <a:srgbClr val="0020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ПО А</a:t>
            </a:r>
            <a:r>
              <a:rPr lang="ru-RU" sz="2000" b="1" dirty="0" smtClean="0">
                <a:solidFill>
                  <a:srgbClr val="0020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ВТОМАТИЗАЦИИ </a:t>
            </a:r>
          </a:p>
          <a:p>
            <a:r>
              <a:rPr lang="ru-RU" sz="2000" b="1" dirty="0" smtClean="0">
                <a:solidFill>
                  <a:srgbClr val="0020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ПРОЦЕССА ФОРМИРОВАНИЯ </a:t>
            </a:r>
          </a:p>
          <a:p>
            <a:r>
              <a:rPr lang="ru-RU" sz="2000" b="1" dirty="0" smtClean="0">
                <a:solidFill>
                  <a:srgbClr val="0020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И ФУНКЦИОНИРОВАНИЯ ОЧЕРЕДИ </a:t>
            </a:r>
          </a:p>
          <a:p>
            <a:r>
              <a:rPr lang="ru-RU" sz="2000" b="1" dirty="0" smtClean="0">
                <a:solidFill>
                  <a:srgbClr val="0020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И ВЫДАЧИ НАПРАВЛЕНИЙ </a:t>
            </a:r>
          </a:p>
          <a:p>
            <a:r>
              <a:rPr lang="ru-RU" sz="2000" b="1" dirty="0" smtClean="0">
                <a:solidFill>
                  <a:srgbClr val="0020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В ДОШКОЛЬНЫЕ ОРГАНИЗАЦИИ</a:t>
            </a:r>
            <a:endParaRPr lang="ru-RU" sz="2000" dirty="0" smtClean="0">
              <a:solidFill>
                <a:srgbClr val="002060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endParaRPr lang="en-US" sz="2000" dirty="0" smtClean="0">
              <a:latin typeface="Century Gothic" panose="020B0502020202020204" pitchFamily="34" charset="0"/>
              <a:ea typeface="Modern H Light" pitchFamily="34" charset="-128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37416" y="235021"/>
            <a:ext cx="86519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Century Gothic" panose="020B0502020202020204" pitchFamily="34" charset="0"/>
                <a:ea typeface="Microsoft Yi Baiti" pitchFamily="66" charset="0"/>
                <a:cs typeface="Times New Roman" pitchFamily="18" charset="0"/>
              </a:rPr>
              <a:t>НПА: ДОШКОЛЬНОЕ ВОСПИТАНИЕ И ОБУЧЕНИЕ</a:t>
            </a:r>
            <a:endParaRPr lang="ru-RU" sz="2000" dirty="0">
              <a:solidFill>
                <a:schemeClr val="bg1"/>
              </a:solidFill>
              <a:latin typeface="Century Gothic" panose="020B0502020202020204" pitchFamily="34" charset="0"/>
              <a:ea typeface="Microsoft Yi Baiti" pitchFamily="66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7168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xXx\Desktop\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01525"/>
            <a:ext cx="9036496" cy="635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8397613" y="6433591"/>
            <a:ext cx="2776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Modern H Bold" pitchFamily="34" charset="-128"/>
                <a:ea typeface="Modern H Bold" pitchFamily="34" charset="-128"/>
              </a:rPr>
              <a:t>1</a:t>
            </a:r>
            <a:endParaRPr lang="ru-RU" sz="1400" dirty="0">
              <a:solidFill>
                <a:schemeClr val="bg1"/>
              </a:solidFill>
              <a:latin typeface="Modern H Light" pitchFamily="34" charset="-128"/>
              <a:ea typeface="Modern H Light" pitchFamily="34" charset="-128"/>
            </a:endParaRPr>
          </a:p>
        </p:txBody>
      </p:sp>
      <p:pic>
        <p:nvPicPr>
          <p:cNvPr id="2052" name="Picture 4" descr="C:\Users\xXx\Desktop\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416" y="980729"/>
            <a:ext cx="2330250" cy="5509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xXx\Desktop\Безымянный-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24744"/>
            <a:ext cx="1315463" cy="1315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37416" y="235021"/>
            <a:ext cx="86519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Century Gothic" panose="020B0502020202020204" pitchFamily="34" charset="0"/>
                <a:ea typeface="Microsoft Yi Baiti" pitchFamily="66" charset="0"/>
                <a:cs typeface="Times New Roman" pitchFamily="18" charset="0"/>
              </a:rPr>
              <a:t>ВОЗМОЖНОСТИ </a:t>
            </a:r>
            <a:r>
              <a:rPr lang="ru-RU" sz="2000" b="1" dirty="0" smtClean="0">
                <a:solidFill>
                  <a:schemeClr val="bg1"/>
                </a:solidFill>
                <a:latin typeface="Century Gothic" panose="020B0502020202020204" pitchFamily="34" charset="0"/>
                <a:ea typeface="Microsoft Yi Baiti" pitchFamily="66" charset="0"/>
                <a:cs typeface="Times New Roman" pitchFamily="18" charset="0"/>
              </a:rPr>
              <a:t>АВТОМАТИЗИРОВАННОЙ ГОСУСЛУГИ</a:t>
            </a:r>
            <a:endParaRPr lang="ru-RU" sz="2000" dirty="0">
              <a:solidFill>
                <a:schemeClr val="bg1"/>
              </a:solidFill>
              <a:latin typeface="Century Gothic" panose="020B0502020202020204" pitchFamily="34" charset="0"/>
              <a:ea typeface="Microsoft Yi Baiti" pitchFamily="66" charset="0"/>
              <a:cs typeface="Times New Roman" pitchFamily="18" charset="0"/>
            </a:endParaRPr>
          </a:p>
        </p:txBody>
      </p:sp>
      <p:pic>
        <p:nvPicPr>
          <p:cNvPr id="9" name="Picture 4" descr="C:\Users\xXx\Desktop\33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837" y="5157192"/>
            <a:ext cx="1388908" cy="968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567666" y="980729"/>
            <a:ext cx="632173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>
              <a:buFont typeface="Wingdings" panose="05000000000000000000" pitchFamily="2" charset="2"/>
              <a:buChar char="ü"/>
            </a:pPr>
            <a:r>
              <a:rPr lang="kk-KZ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подача </a:t>
            </a:r>
            <a:r>
              <a:rPr lang="kk-KZ" sz="2000" b="1" i="1" dirty="0">
                <a:solidFill>
                  <a:srgbClr val="002060"/>
                </a:solidFill>
                <a:latin typeface="Century Gothic" panose="020B0502020202020204" pitchFamily="34" charset="0"/>
              </a:rPr>
              <a:t>электронного </a:t>
            </a:r>
            <a:r>
              <a:rPr lang="kk-KZ" sz="2000" b="1" i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заявления</a:t>
            </a:r>
            <a:r>
              <a:rPr lang="kk-KZ" sz="2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;</a:t>
            </a:r>
          </a:p>
          <a:p>
            <a:pPr marL="285750" lvl="0" indent="-285750" algn="just">
              <a:buFont typeface="Wingdings" panose="05000000000000000000" pitchFamily="2" charset="2"/>
              <a:buChar char="ü"/>
            </a:pPr>
            <a:r>
              <a:rPr lang="kk-KZ" sz="2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 уведомление услугополучателя </a:t>
            </a:r>
            <a:r>
              <a:rPr lang="ru-RU" sz="2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от</a:t>
            </a:r>
            <a:r>
              <a:rPr lang="x-none" sz="2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x-none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рассмотрения заявления </a:t>
            </a:r>
            <a:r>
              <a:rPr lang="ru-RU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и </a:t>
            </a:r>
            <a:r>
              <a:rPr lang="x-none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до отчисления ребенка из детского сада</a:t>
            </a:r>
            <a:r>
              <a:rPr lang="ru-RU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ru-RU" sz="2000" b="1" i="1" dirty="0">
                <a:solidFill>
                  <a:srgbClr val="002060"/>
                </a:solidFill>
                <a:latin typeface="Century Gothic" panose="020B0502020202020204" pitchFamily="34" charset="0"/>
              </a:rPr>
              <a:t>через </a:t>
            </a:r>
            <a:r>
              <a:rPr lang="en-US" sz="2000" b="1" i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sms</a:t>
            </a:r>
            <a:r>
              <a:rPr lang="x-none" sz="2000" b="1" i="1" dirty="0">
                <a:solidFill>
                  <a:srgbClr val="002060"/>
                </a:solidFill>
                <a:latin typeface="Century Gothic" panose="020B0502020202020204" pitchFamily="34" charset="0"/>
              </a:rPr>
              <a:t> и/или </a:t>
            </a:r>
            <a:r>
              <a:rPr lang="en-US" sz="2000" b="1" i="1" dirty="0">
                <a:solidFill>
                  <a:srgbClr val="002060"/>
                </a:solidFill>
                <a:latin typeface="Century Gothic" panose="020B0502020202020204" pitchFamily="34" charset="0"/>
              </a:rPr>
              <a:t>email</a:t>
            </a:r>
            <a:r>
              <a:rPr lang="x-none" sz="2000" b="1" i="1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x-none" sz="2000" b="1" i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сообщения</a:t>
            </a:r>
            <a:r>
              <a:rPr lang="kk-KZ" sz="2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; </a:t>
            </a:r>
          </a:p>
          <a:p>
            <a:pPr marL="285750" lvl="0" indent="-285750" algn="just">
              <a:buFont typeface="Wingdings" panose="05000000000000000000" pitchFamily="2" charset="2"/>
              <a:buChar char="ü"/>
            </a:pPr>
            <a:r>
              <a:rPr lang="kk-KZ" sz="2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формирование очереди </a:t>
            </a:r>
            <a:r>
              <a:rPr lang="kk-KZ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по годам рождения, </a:t>
            </a:r>
            <a:r>
              <a:rPr lang="kk-KZ" sz="2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а </a:t>
            </a:r>
            <a:r>
              <a:rPr lang="kk-KZ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внутри очереди </a:t>
            </a:r>
            <a:r>
              <a:rPr lang="kk-KZ" sz="2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- </a:t>
            </a:r>
            <a:r>
              <a:rPr lang="kk-KZ" sz="2000" b="1" i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по </a:t>
            </a:r>
            <a:r>
              <a:rPr lang="kk-KZ" sz="2000" b="1" i="1" dirty="0">
                <a:solidFill>
                  <a:srgbClr val="002060"/>
                </a:solidFill>
                <a:latin typeface="Century Gothic" panose="020B0502020202020204" pitchFamily="34" charset="0"/>
              </a:rPr>
              <a:t>дате подачи </a:t>
            </a:r>
            <a:r>
              <a:rPr lang="kk-KZ" sz="2000" b="1" i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заявления</a:t>
            </a:r>
            <a:r>
              <a:rPr lang="kk-KZ" sz="2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, выбор </a:t>
            </a:r>
            <a:r>
              <a:rPr lang="x-none" sz="2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детск</a:t>
            </a:r>
            <a:r>
              <a:rPr lang="ru-RU" sz="2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ого</a:t>
            </a:r>
            <a:r>
              <a:rPr lang="x-none" sz="2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 сад</a:t>
            </a:r>
            <a:r>
              <a:rPr lang="ru-RU" sz="2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а при </a:t>
            </a:r>
            <a:r>
              <a:rPr lang="ru-RU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подходе </a:t>
            </a:r>
            <a:r>
              <a:rPr lang="ru-RU" sz="2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очереди;</a:t>
            </a:r>
          </a:p>
          <a:p>
            <a:pPr marL="285750" lvl="0" indent="-285750" algn="just">
              <a:buFont typeface="Wingdings" panose="05000000000000000000" pitchFamily="2" charset="2"/>
              <a:buChar char="ü"/>
            </a:pPr>
            <a:r>
              <a:rPr lang="kk-KZ" sz="2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система </a:t>
            </a:r>
            <a:r>
              <a:rPr lang="kk-KZ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работает </a:t>
            </a:r>
            <a:r>
              <a:rPr lang="kk-KZ" sz="2000" b="1" i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круглосуточно</a:t>
            </a:r>
            <a:r>
              <a:rPr lang="kk-KZ" sz="2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, </a:t>
            </a:r>
            <a:r>
              <a:rPr lang="ru-RU" sz="2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внедрена </a:t>
            </a:r>
            <a:r>
              <a:rPr lang="ru-RU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технология </a:t>
            </a:r>
            <a:r>
              <a:rPr lang="ru-RU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блокчейн</a:t>
            </a:r>
            <a:r>
              <a:rPr lang="ru-RU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, </a:t>
            </a:r>
            <a:r>
              <a:rPr lang="ru-RU" sz="2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обеспечивающая </a:t>
            </a:r>
            <a:r>
              <a:rPr lang="ru-RU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защиту </a:t>
            </a:r>
            <a:r>
              <a:rPr lang="ru-RU" sz="2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сведений; </a:t>
            </a:r>
          </a:p>
          <a:p>
            <a:pPr marL="285750" lvl="0" indent="-285750" algn="just">
              <a:buFont typeface="Wingdings" panose="05000000000000000000" pitchFamily="2" charset="2"/>
              <a:buChar char="ü"/>
            </a:pPr>
            <a:r>
              <a:rPr lang="kk-KZ" sz="2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на </a:t>
            </a:r>
            <a:r>
              <a:rPr lang="kk-KZ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интернет-портале </a:t>
            </a:r>
            <a:r>
              <a:rPr lang="kk-KZ" sz="2000" b="1" i="1" dirty="0">
                <a:solidFill>
                  <a:srgbClr val="002060"/>
                </a:solidFill>
                <a:latin typeface="Century Gothic" panose="020B0502020202020204" pitchFamily="34" charset="0"/>
              </a:rPr>
              <a:t>публикуется список </a:t>
            </a:r>
            <a:r>
              <a:rPr lang="kk-KZ" sz="2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очередников </a:t>
            </a:r>
            <a:r>
              <a:rPr lang="kk-KZ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и выданных направлений; </a:t>
            </a:r>
            <a:endParaRPr lang="kk-KZ" sz="200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285750" lvl="0" indent="-285750" algn="just">
              <a:buFont typeface="Wingdings" panose="05000000000000000000" pitchFamily="2" charset="2"/>
              <a:buChar char="ü"/>
            </a:pPr>
            <a:r>
              <a:rPr lang="kk-KZ" sz="2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предоставляется </a:t>
            </a:r>
            <a:r>
              <a:rPr lang="kk-KZ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возможность </a:t>
            </a:r>
            <a:r>
              <a:rPr lang="ru-RU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в течение трех рабочих дней, а затем всем заявителям одновременно, без учета их </a:t>
            </a:r>
            <a:r>
              <a:rPr lang="ru-RU" sz="2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очередности, </a:t>
            </a:r>
            <a:r>
              <a:rPr lang="ru-RU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получить </a:t>
            </a:r>
            <a:r>
              <a:rPr lang="ru-RU" sz="2000" b="1" i="1" dirty="0">
                <a:solidFill>
                  <a:srgbClr val="002060"/>
                </a:solidFill>
                <a:latin typeface="Century Gothic" panose="020B0502020202020204" pitchFamily="34" charset="0"/>
              </a:rPr>
              <a:t>электронное направление</a:t>
            </a:r>
            <a:r>
              <a:rPr lang="ru-RU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1022162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xXx\Desktop\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01525"/>
            <a:ext cx="9036496" cy="635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8397613" y="6433591"/>
            <a:ext cx="2776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Modern H Bold" pitchFamily="34" charset="-128"/>
                <a:ea typeface="Modern H Bold" pitchFamily="34" charset="-128"/>
              </a:rPr>
              <a:t>1</a:t>
            </a:r>
            <a:endParaRPr lang="ru-RU" sz="1400" dirty="0">
              <a:solidFill>
                <a:schemeClr val="bg1"/>
              </a:solidFill>
              <a:latin typeface="Modern H Light" pitchFamily="34" charset="-128"/>
              <a:ea typeface="Modern H Light" pitchFamily="34" charset="-128"/>
            </a:endParaRPr>
          </a:p>
        </p:txBody>
      </p:sp>
      <p:pic>
        <p:nvPicPr>
          <p:cNvPr id="2052" name="Picture 4" descr="C:\Users\xXx\Desktop\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416" y="980729"/>
            <a:ext cx="2330250" cy="5509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xXx\Desktop\Безымянный-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320" y="1024152"/>
            <a:ext cx="1315463" cy="1315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C:\Users\xXx\Desktop\33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889" y="4949784"/>
            <a:ext cx="1581013" cy="1101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675822" y="1118668"/>
            <a:ext cx="6193858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Wingdings" panose="05000000000000000000" pitchFamily="2" charset="2"/>
              <a:buChar char="ü"/>
            </a:pPr>
            <a:r>
              <a:rPr lang="ru-RU" sz="2000" b="1" i="1" dirty="0">
                <a:solidFill>
                  <a:srgbClr val="002060"/>
                </a:solidFill>
                <a:latin typeface="Century Gothic" panose="020B0502020202020204" pitchFamily="34" charset="0"/>
                <a:cs typeface="Times New Roman" pitchFamily="18" charset="0"/>
              </a:rPr>
              <a:t>при просрочке выбора </a:t>
            </a:r>
            <a:r>
              <a:rPr lang="ru-RU" sz="2000" dirty="0">
                <a:solidFill>
                  <a:srgbClr val="002060"/>
                </a:solidFill>
                <a:latin typeface="Century Gothic" panose="020B0502020202020204" pitchFamily="34" charset="0"/>
                <a:cs typeface="Times New Roman" pitchFamily="18" charset="0"/>
              </a:rPr>
              <a:t>детского сада больше двух раз, заявление </a:t>
            </a:r>
            <a:r>
              <a:rPr lang="ru-RU" sz="2000" dirty="0" smtClean="0">
                <a:solidFill>
                  <a:srgbClr val="002060"/>
                </a:solidFill>
                <a:latin typeface="Century Gothic" panose="020B0502020202020204" pitchFamily="34" charset="0"/>
                <a:cs typeface="Times New Roman" pitchFamily="18" charset="0"/>
              </a:rPr>
              <a:t>снимается                    с </a:t>
            </a:r>
            <a:r>
              <a:rPr lang="ru-RU" sz="2000" dirty="0">
                <a:solidFill>
                  <a:srgbClr val="002060"/>
                </a:solidFill>
                <a:latin typeface="Century Gothic" panose="020B0502020202020204" pitchFamily="34" charset="0"/>
                <a:cs typeface="Times New Roman" pitchFamily="18" charset="0"/>
              </a:rPr>
              <a:t>очереди</a:t>
            </a:r>
            <a:r>
              <a:rPr lang="ru-RU" sz="2000" dirty="0" smtClean="0">
                <a:solidFill>
                  <a:srgbClr val="002060"/>
                </a:solidFill>
                <a:latin typeface="Century Gothic" panose="020B0502020202020204" pitchFamily="34" charset="0"/>
                <a:cs typeface="Times New Roman" pitchFamily="18" charset="0"/>
              </a:rPr>
              <a:t>;</a:t>
            </a:r>
          </a:p>
          <a:p>
            <a:pPr marL="342900" lvl="0" indent="-342900">
              <a:buFont typeface="Wingdings" panose="05000000000000000000" pitchFamily="2" charset="2"/>
              <a:buChar char="ü"/>
            </a:pPr>
            <a:endParaRPr lang="ru-RU" sz="2000" dirty="0">
              <a:solidFill>
                <a:srgbClr val="002060"/>
              </a:solidFill>
              <a:latin typeface="Century Gothic" panose="020B0502020202020204" pitchFamily="34" charset="0"/>
              <a:cs typeface="Times New Roman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rgbClr val="002060"/>
                </a:solidFill>
                <a:latin typeface="Century Gothic" panose="020B0502020202020204" pitchFamily="34" charset="0"/>
                <a:cs typeface="Times New Roman" pitchFamily="18" charset="0"/>
              </a:rPr>
              <a:t>дети с особыми образовательными потребностями могут стоять </a:t>
            </a:r>
            <a:r>
              <a:rPr lang="ru-RU" sz="2000" b="1" i="1" dirty="0">
                <a:solidFill>
                  <a:srgbClr val="002060"/>
                </a:solidFill>
                <a:latin typeface="Century Gothic" panose="020B0502020202020204" pitchFamily="34" charset="0"/>
                <a:cs typeface="Times New Roman" pitchFamily="18" charset="0"/>
              </a:rPr>
              <a:t>в двух очередях одновременно</a:t>
            </a:r>
            <a:r>
              <a:rPr lang="ru-RU" sz="2000" dirty="0" smtClean="0">
                <a:solidFill>
                  <a:srgbClr val="002060"/>
                </a:solidFill>
                <a:latin typeface="Century Gothic" panose="020B0502020202020204" pitchFamily="34" charset="0"/>
                <a:cs typeface="Times New Roman" pitchFamily="18" charset="0"/>
              </a:rPr>
              <a:t>;</a:t>
            </a:r>
          </a:p>
          <a:p>
            <a:pPr marL="342900" lvl="0" indent="-342900">
              <a:buFont typeface="Wingdings" panose="05000000000000000000" pitchFamily="2" charset="2"/>
              <a:buChar char="ü"/>
            </a:pPr>
            <a:endParaRPr lang="ru-RU" sz="2000" dirty="0">
              <a:solidFill>
                <a:srgbClr val="002060"/>
              </a:solidFill>
              <a:latin typeface="Century Gothic" panose="020B0502020202020204" pitchFamily="34" charset="0"/>
              <a:cs typeface="Times New Roman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ü"/>
            </a:pPr>
            <a:r>
              <a:rPr lang="ru-RU" sz="2000" b="1" i="1" dirty="0">
                <a:solidFill>
                  <a:srgbClr val="002060"/>
                </a:solidFill>
                <a:latin typeface="Century Gothic" panose="020B0502020202020204" pitchFamily="34" charset="0"/>
                <a:cs typeface="Times New Roman" pitchFamily="18" charset="0"/>
              </a:rPr>
              <a:t>заявления льготников </a:t>
            </a:r>
            <a:r>
              <a:rPr lang="ru-RU" sz="2000" dirty="0">
                <a:solidFill>
                  <a:srgbClr val="002060"/>
                </a:solidFill>
                <a:latin typeface="Century Gothic" panose="020B0502020202020204" pitchFamily="34" charset="0"/>
                <a:cs typeface="Times New Roman" pitchFamily="18" charset="0"/>
              </a:rPr>
              <a:t>размещаются через каждые три </a:t>
            </a:r>
            <a:r>
              <a:rPr lang="ru-RU" sz="2000" dirty="0" smtClean="0">
                <a:solidFill>
                  <a:srgbClr val="002060"/>
                </a:solidFill>
                <a:latin typeface="Century Gothic" panose="020B0502020202020204" pitchFamily="34" charset="0"/>
                <a:cs typeface="Times New Roman" pitchFamily="18" charset="0"/>
              </a:rPr>
              <a:t>заявления; </a:t>
            </a:r>
          </a:p>
          <a:p>
            <a:pPr marL="342900" lvl="0" indent="-342900">
              <a:buFont typeface="Wingdings" panose="05000000000000000000" pitchFamily="2" charset="2"/>
              <a:buChar char="ü"/>
            </a:pPr>
            <a:endParaRPr lang="ru-RU" sz="2000" dirty="0">
              <a:solidFill>
                <a:srgbClr val="002060"/>
              </a:solidFill>
              <a:latin typeface="Century Gothic" panose="020B0502020202020204" pitchFamily="34" charset="0"/>
              <a:cs typeface="Times New Roman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rgbClr val="002060"/>
                </a:solidFill>
                <a:latin typeface="Century Gothic" panose="020B0502020202020204" pitchFamily="34" charset="0"/>
                <a:cs typeface="Times New Roman" pitchFamily="18" charset="0"/>
              </a:rPr>
              <a:t>перед выдачей направления заявителя информируют </a:t>
            </a:r>
            <a:r>
              <a:rPr lang="ru-RU" sz="2000" dirty="0" smtClean="0">
                <a:solidFill>
                  <a:srgbClr val="002060"/>
                </a:solidFill>
                <a:latin typeface="Century Gothic" panose="020B0502020202020204" pitchFamily="34" charset="0"/>
                <a:cs typeface="Times New Roman" pitchFamily="18" charset="0"/>
              </a:rPr>
              <a:t>о </a:t>
            </a:r>
            <a:r>
              <a:rPr lang="ru-RU" sz="2000" dirty="0">
                <a:solidFill>
                  <a:srgbClr val="002060"/>
                </a:solidFill>
                <a:latin typeface="Century Gothic" panose="020B0502020202020204" pitchFamily="34" charset="0"/>
                <a:cs typeface="Times New Roman" pitchFamily="18" charset="0"/>
              </a:rPr>
              <a:t>языке обучения, сроке действия направления, перечне документов для зачисления по состоянию возраста ребенка </a:t>
            </a:r>
            <a:r>
              <a:rPr lang="ru-RU" sz="2000" dirty="0" smtClean="0">
                <a:solidFill>
                  <a:srgbClr val="002060"/>
                </a:solidFill>
                <a:latin typeface="Century Gothic" panose="020B0502020202020204" pitchFamily="34" charset="0"/>
                <a:cs typeface="Times New Roman" pitchFamily="18" charset="0"/>
              </a:rPr>
              <a:t>на </a:t>
            </a:r>
            <a:r>
              <a:rPr lang="ru-RU" sz="2000" dirty="0">
                <a:solidFill>
                  <a:srgbClr val="002060"/>
                </a:solidFill>
                <a:latin typeface="Century Gothic" panose="020B0502020202020204" pitchFamily="34" charset="0"/>
                <a:cs typeface="Times New Roman" pitchFamily="18" charset="0"/>
              </a:rPr>
              <a:t>1 сентября текущего учебного </a:t>
            </a:r>
            <a:r>
              <a:rPr lang="ru-RU" sz="2000" dirty="0" smtClean="0">
                <a:solidFill>
                  <a:srgbClr val="002060"/>
                </a:solidFill>
                <a:latin typeface="Century Gothic" panose="020B0502020202020204" pitchFamily="34" charset="0"/>
                <a:cs typeface="Times New Roman" pitchFamily="18" charset="0"/>
              </a:rPr>
              <a:t>года.</a:t>
            </a:r>
            <a:endParaRPr lang="ru-RU" sz="2000" dirty="0">
              <a:solidFill>
                <a:srgbClr val="002060"/>
              </a:solidFill>
              <a:latin typeface="Century Gothic" panose="020B0502020202020204" pitchFamily="34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37416" y="235021"/>
            <a:ext cx="86519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Century Gothic" panose="020B0502020202020204" pitchFamily="34" charset="0"/>
                <a:ea typeface="Microsoft Yi Baiti" pitchFamily="66" charset="0"/>
                <a:cs typeface="Times New Roman" pitchFamily="18" charset="0"/>
              </a:rPr>
              <a:t>ВОЗМОЖНОСТИ </a:t>
            </a:r>
            <a:r>
              <a:rPr lang="ru-RU" sz="2000" b="1" dirty="0" smtClean="0">
                <a:solidFill>
                  <a:schemeClr val="bg1"/>
                </a:solidFill>
                <a:latin typeface="Century Gothic" panose="020B0502020202020204" pitchFamily="34" charset="0"/>
                <a:ea typeface="Microsoft Yi Baiti" pitchFamily="66" charset="0"/>
                <a:cs typeface="Times New Roman" pitchFamily="18" charset="0"/>
              </a:rPr>
              <a:t>АВТОМАТИЗИРОВАННОЙ ГОСУСЛУГИ</a:t>
            </a:r>
            <a:endParaRPr lang="ru-RU" sz="2000" dirty="0">
              <a:solidFill>
                <a:schemeClr val="bg1"/>
              </a:solidFill>
              <a:latin typeface="Century Gothic" panose="020B0502020202020204" pitchFamily="34" charset="0"/>
              <a:ea typeface="Microsoft Yi Baiti" pitchFamily="66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6901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xXx\Desktop\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01525"/>
            <a:ext cx="9036496" cy="635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xXx\Desktop\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416" y="980729"/>
            <a:ext cx="2330250" cy="5509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xXx\Desktop\Безымянный-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410" y="980729"/>
            <a:ext cx="1315463" cy="1315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451330" y="196025"/>
            <a:ext cx="84803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Вносятся изменения в настоящее время:</a:t>
            </a:r>
            <a:endParaRPr lang="ru-RU" sz="28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9" name="Picture 4" descr="C:\Users\xXx\Desktop\33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569" y="5678877"/>
            <a:ext cx="947529" cy="660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907704" y="971280"/>
            <a:ext cx="7056785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200" dirty="0" smtClean="0">
                <a:solidFill>
                  <a:srgbClr val="002060"/>
                </a:solidFill>
                <a:latin typeface="Century Gothic" panose="020B0502020202020204" pitchFamily="34" charset="0"/>
                <a:cs typeface="Times New Roman" pitchFamily="18" charset="0"/>
              </a:rPr>
              <a:t>частные </a:t>
            </a:r>
            <a:r>
              <a:rPr lang="ru-RU" sz="2200" dirty="0">
                <a:solidFill>
                  <a:srgbClr val="002060"/>
                </a:solidFill>
                <a:latin typeface="Century Gothic" panose="020B0502020202020204" pitchFamily="34" charset="0"/>
                <a:cs typeface="Times New Roman" pitchFamily="18" charset="0"/>
              </a:rPr>
              <a:t>ДО с госзаказом </a:t>
            </a:r>
            <a:r>
              <a:rPr lang="ru-RU" sz="2200" b="1" i="1" dirty="0">
                <a:solidFill>
                  <a:srgbClr val="002060"/>
                </a:solidFill>
                <a:latin typeface="Century Gothic" panose="020B0502020202020204" pitchFamily="34" charset="0"/>
                <a:cs typeface="Times New Roman" pitchFamily="18" charset="0"/>
              </a:rPr>
              <a:t>публикуют свободные места </a:t>
            </a:r>
            <a:r>
              <a:rPr lang="ru-RU" sz="2200" dirty="0">
                <a:solidFill>
                  <a:srgbClr val="002060"/>
                </a:solidFill>
                <a:latin typeface="Century Gothic" panose="020B0502020202020204" pitchFamily="34" charset="0"/>
                <a:cs typeface="Times New Roman" pitchFamily="18" charset="0"/>
              </a:rPr>
              <a:t>для раннего </a:t>
            </a:r>
            <a:r>
              <a:rPr lang="ru-RU" sz="2200" dirty="0" smtClean="0">
                <a:solidFill>
                  <a:srgbClr val="002060"/>
                </a:solidFill>
                <a:latin typeface="Century Gothic" panose="020B0502020202020204" pitchFamily="34" charset="0"/>
                <a:cs typeface="Times New Roman" pitchFamily="18" charset="0"/>
              </a:rPr>
              <a:t>бронирования заявителем;</a:t>
            </a:r>
            <a:endParaRPr lang="ru-RU" sz="2200" dirty="0">
              <a:solidFill>
                <a:srgbClr val="002060"/>
              </a:solidFill>
              <a:latin typeface="Century Gothic" panose="020B0502020202020204" pitchFamily="34" charset="0"/>
              <a:cs typeface="Times New Roman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200" dirty="0" smtClean="0">
                <a:solidFill>
                  <a:srgbClr val="002060"/>
                </a:solidFill>
                <a:latin typeface="Century Gothic" panose="020B0502020202020204" pitchFamily="34" charset="0"/>
                <a:cs typeface="Times New Roman" pitchFamily="18" charset="0"/>
              </a:rPr>
              <a:t> </a:t>
            </a:r>
            <a:r>
              <a:rPr lang="ru-RU" sz="2200" dirty="0">
                <a:solidFill>
                  <a:srgbClr val="002060"/>
                </a:solidFill>
                <a:latin typeface="Century Gothic" panose="020B0502020202020204" pitchFamily="34" charset="0"/>
                <a:cs typeface="Times New Roman" pitchFamily="18" charset="0"/>
              </a:rPr>
              <a:t>в ДО </a:t>
            </a:r>
            <a:r>
              <a:rPr lang="ru-RU" sz="2200" b="1" i="1" dirty="0">
                <a:solidFill>
                  <a:srgbClr val="002060"/>
                </a:solidFill>
                <a:latin typeface="Century Gothic" panose="020B0502020202020204" pitchFamily="34" charset="0"/>
                <a:cs typeface="Times New Roman" pitchFamily="18" charset="0"/>
              </a:rPr>
              <a:t>сохраняется место </a:t>
            </a:r>
            <a:r>
              <a:rPr lang="ru-RU" sz="2200" dirty="0">
                <a:solidFill>
                  <a:srgbClr val="002060"/>
                </a:solidFill>
                <a:latin typeface="Century Gothic" panose="020B0502020202020204" pitchFamily="34" charset="0"/>
                <a:cs typeface="Times New Roman" pitchFamily="18" charset="0"/>
              </a:rPr>
              <a:t>за ребенком, </a:t>
            </a:r>
            <a:r>
              <a:rPr lang="kk-KZ" sz="2200" dirty="0">
                <a:solidFill>
                  <a:srgbClr val="002060"/>
                </a:solidFill>
                <a:latin typeface="Century Gothic" panose="020B0502020202020204" pitchFamily="34" charset="0"/>
                <a:cs typeface="Times New Roman" pitchFamily="18" charset="0"/>
              </a:rPr>
              <a:t>временно выбывшим </a:t>
            </a:r>
            <a:r>
              <a:rPr lang="ru-RU" sz="2200" dirty="0">
                <a:solidFill>
                  <a:srgbClr val="002060"/>
                </a:solidFill>
                <a:latin typeface="Century Gothic" panose="020B0502020202020204" pitchFamily="34" charset="0"/>
                <a:cs typeface="Times New Roman" pitchFamily="18" charset="0"/>
              </a:rPr>
              <a:t>в коррекционную или санаторную ДО  или группу;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200" b="1" i="1" dirty="0" smtClean="0">
                <a:solidFill>
                  <a:srgbClr val="002060"/>
                </a:solidFill>
                <a:latin typeface="Century Gothic" panose="020B0502020202020204" pitchFamily="34" charset="0"/>
                <a:cs typeface="Times New Roman" pitchFamily="18" charset="0"/>
              </a:rPr>
              <a:t>сохраняется </a:t>
            </a:r>
            <a:r>
              <a:rPr lang="ru-RU" sz="2200" b="1" i="1" dirty="0">
                <a:solidFill>
                  <a:srgbClr val="002060"/>
                </a:solidFill>
                <a:latin typeface="Century Gothic" panose="020B0502020202020204" pitchFamily="34" charset="0"/>
                <a:cs typeface="Times New Roman" pitchFamily="18" charset="0"/>
              </a:rPr>
              <a:t>место </a:t>
            </a:r>
            <a:r>
              <a:rPr lang="ru-RU" sz="2200" dirty="0">
                <a:solidFill>
                  <a:srgbClr val="002060"/>
                </a:solidFill>
                <a:latin typeface="Century Gothic" panose="020B0502020202020204" pitchFamily="34" charset="0"/>
                <a:cs typeface="Times New Roman" pitchFamily="18" charset="0"/>
              </a:rPr>
              <a:t>в очереди ребенка, получившего направление на место </a:t>
            </a:r>
            <a:r>
              <a:rPr lang="kk-KZ" sz="2200" dirty="0">
                <a:solidFill>
                  <a:srgbClr val="002060"/>
                </a:solidFill>
                <a:latin typeface="Century Gothic" panose="020B0502020202020204" pitchFamily="34" charset="0"/>
                <a:cs typeface="Times New Roman" pitchFamily="18" charset="0"/>
              </a:rPr>
              <a:t>временно выбывшего ребенка </a:t>
            </a:r>
            <a:r>
              <a:rPr lang="ru-RU" sz="2200" dirty="0">
                <a:solidFill>
                  <a:srgbClr val="002060"/>
                </a:solidFill>
                <a:latin typeface="Century Gothic" panose="020B0502020202020204" pitchFamily="34" charset="0"/>
                <a:cs typeface="Times New Roman" pitchFamily="18" charset="0"/>
              </a:rPr>
              <a:t>в коррекционную или санаторную ДО  или группу;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200" dirty="0" smtClean="0">
                <a:solidFill>
                  <a:srgbClr val="002060"/>
                </a:solidFill>
                <a:latin typeface="Century Gothic" panose="020B0502020202020204" pitchFamily="34" charset="0"/>
                <a:cs typeface="Times New Roman" pitchFamily="18" charset="0"/>
              </a:rPr>
              <a:t>система </a:t>
            </a:r>
            <a:r>
              <a:rPr lang="ru-RU" sz="2200" dirty="0">
                <a:solidFill>
                  <a:srgbClr val="002060"/>
                </a:solidFill>
                <a:latin typeface="Century Gothic" panose="020B0502020202020204" pitchFamily="34" charset="0"/>
                <a:cs typeface="Times New Roman" pitchFamily="18" charset="0"/>
              </a:rPr>
              <a:t>предоставляет возможность заявителю один раз </a:t>
            </a:r>
            <a:r>
              <a:rPr lang="ru-RU" sz="2200" b="1" i="1" dirty="0">
                <a:solidFill>
                  <a:srgbClr val="002060"/>
                </a:solidFill>
                <a:latin typeface="Century Gothic" panose="020B0502020202020204" pitchFamily="34" charset="0"/>
                <a:cs typeface="Times New Roman" pitchFamily="18" charset="0"/>
              </a:rPr>
              <a:t>продлить срок действия направления дополнительно до </a:t>
            </a:r>
            <a:r>
              <a:rPr lang="ru-RU" sz="2200" b="1" i="1" dirty="0" smtClean="0">
                <a:solidFill>
                  <a:srgbClr val="002060"/>
                </a:solidFill>
                <a:latin typeface="Century Gothic" panose="020B0502020202020204" pitchFamily="34" charset="0"/>
                <a:cs typeface="Times New Roman" pitchFamily="18" charset="0"/>
              </a:rPr>
              <a:t>30 </a:t>
            </a:r>
            <a:r>
              <a:rPr lang="ru-RU" sz="2200" dirty="0">
                <a:solidFill>
                  <a:srgbClr val="002060"/>
                </a:solidFill>
                <a:latin typeface="Century Gothic" panose="020B0502020202020204" pitchFamily="34" charset="0"/>
                <a:cs typeface="Times New Roman" pitchFamily="18" charset="0"/>
              </a:rPr>
              <a:t>(тридцати) календарных дней в случае физической неспособности(отпуск за пределами страны, проблемы со здоровьем и т.п.). </a:t>
            </a:r>
          </a:p>
        </p:txBody>
      </p:sp>
    </p:spTree>
    <p:extLst>
      <p:ext uri="{BB962C8B-B14F-4D97-AF65-F5344CB8AC3E}">
        <p14:creationId xmlns:p14="http://schemas.microsoft.com/office/powerpoint/2010/main" val="2337435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6968</TotalTime>
  <Words>347</Words>
  <Application>Microsoft Office PowerPoint</Application>
  <PresentationFormat>Экран (4:3)</PresentationFormat>
  <Paragraphs>44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4" baseType="lpstr">
      <vt:lpstr>Modern H Light</vt:lpstr>
      <vt:lpstr>Arial</vt:lpstr>
      <vt:lpstr>Microsoft Yi Baiti</vt:lpstr>
      <vt:lpstr>Wingdings</vt:lpstr>
      <vt:lpstr>Calibri</vt:lpstr>
      <vt:lpstr>Century Gothic</vt:lpstr>
      <vt:lpstr>Modern H Bold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xXx</dc:creator>
  <cp:lastModifiedBy>Каринова Шолпан Танатовна</cp:lastModifiedBy>
  <cp:revision>166</cp:revision>
  <cp:lastPrinted>2016-10-10T05:01:27Z</cp:lastPrinted>
  <dcterms:created xsi:type="dcterms:W3CDTF">2016-10-05T04:59:27Z</dcterms:created>
  <dcterms:modified xsi:type="dcterms:W3CDTF">2018-05-16T04:43:14Z</dcterms:modified>
</cp:coreProperties>
</file>