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6" r:id="rId3"/>
    <p:sldId id="264" r:id="rId4"/>
    <p:sldId id="280" r:id="rId5"/>
    <p:sldId id="281" r:id="rId6"/>
    <p:sldId id="282" r:id="rId7"/>
    <p:sldId id="284" r:id="rId8"/>
    <p:sldId id="261" r:id="rId9"/>
    <p:sldId id="258" r:id="rId10"/>
    <p:sldId id="262" r:id="rId11"/>
    <p:sldId id="259" r:id="rId12"/>
    <p:sldId id="277" r:id="rId13"/>
    <p:sldId id="267" r:id="rId14"/>
    <p:sldId id="278" r:id="rId15"/>
    <p:sldId id="265" r:id="rId16"/>
    <p:sldId id="279" r:id="rId17"/>
    <p:sldId id="268" r:id="rId18"/>
    <p:sldId id="275" r:id="rId19"/>
    <p:sldId id="269" r:id="rId20"/>
    <p:sldId id="272" r:id="rId21"/>
    <p:sldId id="271" r:id="rId22"/>
    <p:sldId id="273" r:id="rId23"/>
    <p:sldId id="274" r:id="rId24"/>
    <p:sldId id="283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5050"/>
    <a:srgbClr val="9966FF"/>
    <a:srgbClr val="0066FF"/>
    <a:srgbClr val="6699FF"/>
    <a:srgbClr val="333399"/>
    <a:srgbClr val="993366"/>
    <a:srgbClr val="6600FF"/>
    <a:srgbClr val="FF66FF"/>
    <a:srgbClr val="460D9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1" d="100"/>
          <a:sy n="41" d="100"/>
        </p:scale>
        <p:origin x="-13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8BCD1-157D-47C9-A645-96C576990A0A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2DE53-67A4-43CF-8D4C-52A86F7E1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01ACB-D56D-46F5-A50A-EBF303DBB52C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1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2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1285860"/>
            <a:ext cx="6000760" cy="3175925"/>
          </a:xfrm>
          <a:prstGeom prst="rect">
            <a:avLst/>
          </a:prstGeom>
          <a:noFill/>
        </p:spPr>
        <p:txBody>
          <a:bodyPr wrap="square" lIns="97210" tIns="48605" rIns="97210" bIns="48605" rtlCol="0">
            <a:spAutoFit/>
          </a:bodyPr>
          <a:lstStyle/>
          <a:p>
            <a:pPr algn="ctr"/>
            <a:r>
              <a:rPr lang="ru-RU" sz="2800" dirty="0" smtClean="0"/>
              <a:t> </a:t>
            </a:r>
          </a:p>
          <a:p>
            <a:pPr algn="ctr"/>
            <a:r>
              <a:rPr lang="ru-RU" sz="3200" b="1" dirty="0" err="1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Корябкина</a:t>
            </a:r>
            <a:endParaRPr lang="ru-RU" sz="3200" b="1" dirty="0" smtClean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Ольга</a:t>
            </a:r>
          </a:p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Владимировна</a:t>
            </a:r>
            <a:r>
              <a:rPr lang="ru-RU" sz="3200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ctr"/>
            <a:endParaRPr lang="ru-RU" sz="2800" dirty="0" smtClean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Музыкальный руководитель, </a:t>
            </a:r>
          </a:p>
          <a:p>
            <a:pPr algn="ctr"/>
            <a:r>
              <a:rPr lang="kk-KZ" sz="2400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п</a:t>
            </a:r>
            <a:r>
              <a:rPr lang="kk-KZ" sz="24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едагог-исследователь</a:t>
            </a:r>
            <a:endParaRPr lang="ru-RU" sz="2400" b="1" dirty="0" smtClean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199" y="4851626"/>
            <a:ext cx="8746519" cy="2006374"/>
          </a:xfrm>
          <a:prstGeom prst="rect">
            <a:avLst/>
          </a:prstGeom>
          <a:noFill/>
        </p:spPr>
        <p:txBody>
          <a:bodyPr wrap="square" lIns="97210" tIns="48605" rIns="97210" bIns="48605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Педагогическое кредо </a:t>
            </a:r>
          </a:p>
          <a:p>
            <a:pPr algn="ctr"/>
            <a:r>
              <a:rPr lang="ru-RU" sz="2400" b="1" i="1" dirty="0" smtClean="0">
                <a:solidFill>
                  <a:srgbClr val="3E17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«Таланты </a:t>
            </a:r>
            <a:r>
              <a:rPr lang="ru-RU" sz="2400" b="1" i="1" dirty="0">
                <a:solidFill>
                  <a:srgbClr val="3E17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создавать нельзя, но можно и нужно создавать среду для их проявления и роста»</a:t>
            </a:r>
          </a:p>
          <a:p>
            <a:r>
              <a:rPr lang="ru-RU" sz="2400" b="1" i="1" dirty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i="1" dirty="0" smtClean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Г</a:t>
            </a:r>
            <a:r>
              <a:rPr lang="ru-RU" sz="2400" b="1" i="1" dirty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Нейгауз</a:t>
            </a:r>
            <a:r>
              <a:rPr lang="ru-RU" sz="2400" b="1" i="1" dirty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2800" b="1" i="1" dirty="0" smtClean="0">
              <a:ln>
                <a:solidFill>
                  <a:srgbClr val="002060"/>
                </a:solidFill>
              </a:ln>
              <a:solidFill>
                <a:srgbClr val="3E17E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E:\офиц фото\DSC_00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838851"/>
            <a:ext cx="2786082" cy="3953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428728" y="285728"/>
            <a:ext cx="6548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460D91"/>
                </a:solidFill>
                <a:latin typeface="Times New Roman" pitchFamily="18" charset="0"/>
                <a:cs typeface="Times New Roman" pitchFamily="18" charset="0"/>
              </a:rPr>
              <a:t>«Лучшая практика – лучшего педагога»</a:t>
            </a:r>
            <a:endParaRPr lang="ru-RU" sz="2800" i="1" dirty="0">
              <a:solidFill>
                <a:srgbClr val="460D9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821764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143108" y="5000636"/>
            <a:ext cx="4327467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7966"/>
            <a:ext cx="9144000" cy="727828"/>
          </a:xfrm>
          <a:prstGeom prst="rect">
            <a:avLst/>
          </a:prstGeom>
          <a:solidFill>
            <a:srgbClr val="CC99FF"/>
          </a:solidFill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i="1" u="sng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АЛГОРИТМ ПЕДАГОГИЧЕСКОЙ ПРАКТИКИ </a:t>
            </a:r>
            <a:endParaRPr lang="ru-RU" sz="2000" i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1349533"/>
            <a:ext cx="5286412" cy="507831"/>
          </a:xfrm>
          <a:prstGeom prst="rect">
            <a:avLst/>
          </a:prstGeom>
          <a:solidFill>
            <a:srgbClr val="FF66FF"/>
          </a:solidFill>
          <a:ln w="28575">
            <a:solidFill>
              <a:srgbClr val="993366"/>
            </a:solidFill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Постановка целей и задач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2435362"/>
            <a:ext cx="6572296" cy="707886"/>
          </a:xfrm>
          <a:prstGeom prst="rect">
            <a:avLst/>
          </a:prstGeom>
          <a:solidFill>
            <a:srgbClr val="9966FF"/>
          </a:solidFill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Поиск методов, действенных приемов,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форм  их  реализации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6" y="5064309"/>
            <a:ext cx="8858280" cy="507831"/>
          </a:xfrm>
          <a:prstGeom prst="rect">
            <a:avLst/>
          </a:prstGeom>
          <a:solidFill>
            <a:srgbClr val="6699FF"/>
          </a:solidFill>
          <a:ln w="28575">
            <a:solidFill>
              <a:srgbClr val="333399"/>
            </a:solidFill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Работа на результат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146714"/>
            <a:ext cx="9144000" cy="496996"/>
          </a:xfrm>
          <a:prstGeom prst="rect">
            <a:avLst/>
          </a:prstGeom>
          <a:solidFill>
            <a:srgbClr val="0066FF"/>
          </a:solidFill>
          <a:ln w="28575">
            <a:solidFill>
              <a:srgbClr val="333399"/>
            </a:solidFill>
          </a:ln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Наблюдение, анализ, подведение итогов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3786190"/>
            <a:ext cx="8858280" cy="707886"/>
          </a:xfrm>
          <a:prstGeom prst="rect">
            <a:avLst/>
          </a:prstGeom>
          <a:solidFill>
            <a:srgbClr val="6600FF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Адаптация материала на возрастные особенности,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возможности и интересы детей, через призму собственного опыта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214810" y="857232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286248" y="1928802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4286248" y="3214686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357686" y="4572008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429124" y="5643578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85720" y="1071546"/>
            <a:ext cx="3214710" cy="1357322"/>
          </a:xfrm>
          <a:prstGeom prst="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571868" y="2500306"/>
            <a:ext cx="2357454" cy="1928826"/>
          </a:xfrm>
          <a:prstGeom prst="ellipse">
            <a:avLst/>
          </a:prstGeom>
          <a:solidFill>
            <a:srgbClr val="FF5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286380" y="857232"/>
            <a:ext cx="3571900" cy="1500198"/>
          </a:xfrm>
          <a:prstGeom prst="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786050" y="5286388"/>
            <a:ext cx="5072098" cy="1357322"/>
          </a:xfrm>
          <a:prstGeom prst="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https://webstockreview.net/images/note-clipart-song-note-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57166"/>
            <a:ext cx="1314408" cy="985806"/>
          </a:xfrm>
          <a:prstGeom prst="rect">
            <a:avLst/>
          </a:prstGeom>
          <a:noFill/>
        </p:spPr>
      </p:pic>
      <p:pic>
        <p:nvPicPr>
          <p:cNvPr id="5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201361" y="4753175"/>
            <a:ext cx="1357290" cy="146348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868" y="3071810"/>
            <a:ext cx="2571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Модель 4К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500174"/>
            <a:ext cx="2461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lang="ru-RU" sz="28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реативность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1071546"/>
            <a:ext cx="23884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ритическое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мышление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5429264"/>
            <a:ext cx="49292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Коммуникабельность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умение работать в команде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верх 17"/>
          <p:cNvSpPr/>
          <p:nvPr/>
        </p:nvSpPr>
        <p:spPr>
          <a:xfrm rot="19208640">
            <a:off x="3062994" y="2507039"/>
            <a:ext cx="503109" cy="7548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 rot="2595910">
            <a:off x="5969021" y="2428215"/>
            <a:ext cx="495837" cy="72942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 rot="10570685">
            <a:off x="4525140" y="4517115"/>
            <a:ext cx="521619" cy="7548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193" y="-1915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Лента лицом вниз 3"/>
          <p:cNvSpPr/>
          <p:nvPr/>
        </p:nvSpPr>
        <p:spPr>
          <a:xfrm>
            <a:off x="485655" y="134634"/>
            <a:ext cx="8073087" cy="864096"/>
          </a:xfrm>
          <a:prstGeom prst="ribb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Применяемые технологии, приемы </a:t>
            </a:r>
            <a:r>
              <a:rPr lang="ru-RU" sz="2000" b="1" i="1" dirty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b="1" i="1" dirty="0" smtClean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2000" b="1" i="1" dirty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обучения</a:t>
            </a:r>
            <a:endParaRPr lang="ru-RU" sz="2000" dirty="0">
              <a:solidFill>
                <a:srgbClr val="3E17E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9114" y="2862781"/>
            <a:ext cx="8527469" cy="18710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 игровые технологии на информационном, психологическом и биоэнергетическом уровнях включают все факторы педагогического воздействия на здоровье ребенка. «Развитие личности через творчество» -  многогранная тема долгосрочного проекта, над которым я работаю в союзе с педагогами эстетического цикла и воспитателями. Основная тема вытекает из ряда других: «Взаимодействие музыкального творчества с другими видами деятельности»; «Арт-терапия, как фактор укрепления здоровья», «Стимулирование познавательной активности через творчество». В своей работе активно использую элементы различных технологий, адаптируя их на возрастные особенности и интересы своих воспитанников.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2895" y="4866370"/>
            <a:ext cx="8494644" cy="7560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методологические источники, применяемые  в работе: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М.Буянов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М.Чистякова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«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Психогимнастика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предлагающая коррекцию поведения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гиперактивных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детей и активизацию пассивных через различные тренинги, этюды, развивающие эмоциональную сферу. </a:t>
            </a: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4418" y="5751258"/>
            <a:ext cx="8493121" cy="8100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«Самопознание», автором и инициатором внедрения которой - на всех уровнях образования стала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С.Назарбаева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 Основные моменты занятий по этой программе развивают нравственные чувства, прививая детям уважение к окружающим. Через  принятие собственного «Я» способствуют раскрытию творческого потенциала.  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585728" y="65810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61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5581" y="1160748"/>
            <a:ext cx="8671941" cy="14581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          Доминантная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цель соответствует основным задачам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-образовательного процесса обновленного содержания образования РК:  формирование и развитие двигательных, коммуникативных, познавательных, творческих умений и навыков социализации; обучение и воспитание дошкольников через игру. Через  интеграцию образовательных областей «Здоровье», «Коммуникация», «Познание», «Творчество», «Социум» и чередование видов творческой и игровой деятельности - развитие и реализация ключевых компетенций модели 4К - креативности, критического мышления, коммуникабельности и умения работать в команде. 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742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193" y="-1915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92830" y="4671138"/>
            <a:ext cx="8526756" cy="19442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М.Аромштамм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«Методика образного обучения», предполагающая на занятиях создание неформальной, максимально комфортной обстановки для детей, для большего раскрепощения и развития самостоятельной творческой инициативы;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М.Моргулис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«Арт-терапия» - синтезированные занятия декоративно-прикладными видами творчества в сочетании с музыкой, - помогают учить детей  не только разбираться в собственных эмоциях, но и руководить ими. </a:t>
            </a: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3433" y="1700808"/>
            <a:ext cx="8526756" cy="1188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Учебное пособие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Елім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-ай» - авторы -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М.Х.Балтабаев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Д.А.Берденова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представляет методику изучения казахского искусства во взаимодействии всех его видов: эпоса, музыки, декоративно-прикладного творчества, танца, национальной игры.</a:t>
            </a:r>
          </a:p>
          <a:p>
            <a:pPr algn="just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0429" y="3212976"/>
            <a:ext cx="8526756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В.Шатковский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Н.Печковская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«Обучение музыке» через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сказко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игротерапию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сочинительство и импровизацию;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В.Емельянов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Фоногимнастика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артикуляционная работа», способствующая оздоровлению голосового аппарата и расширению певческого диапазона. </a:t>
            </a:r>
          </a:p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2263" y="242646"/>
            <a:ext cx="8526756" cy="12421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Приемы казахской народной педагогики, построенной на принципах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природосообразности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уважения к традициям и примеру старших помогают развивать детей не только физически, но и нравственно.</a:t>
            </a:r>
          </a:p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585728" y="65810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62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541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12359" y="1808820"/>
            <a:ext cx="8526756" cy="1188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этом же направлении уместно применение «Коммуникативных игр и танцев» А. Бурениной, «SA-FI-DANSE»-композиций - оздоровительно-развивающей программы по танцевально-игровой гимнастике. </a:t>
            </a:r>
          </a:p>
          <a:p>
            <a:pPr algn="ctr"/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7125" y="404664"/>
            <a:ext cx="8321945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«Импровизационное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музицирование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К.Орфа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способствует развитию метро-ритмического слуха, пробуждению творческой инициативы, умению работать индивидуально и в коллективе. </a:t>
            </a:r>
          </a:p>
          <a:p>
            <a:pPr algn="just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7124" y="3407260"/>
            <a:ext cx="8321945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Коррекции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речевых нарушений способствуют элементы «Ритмопластики 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логоритмики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Ритмодекламации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 Т. Боровик, музыкальных и речевых пальчиковых упражнений, игрового самомассажа; исполнение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валеологических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распевок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скороговорок. </a:t>
            </a:r>
          </a:p>
          <a:p>
            <a:pPr algn="just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4764" y="4995174"/>
            <a:ext cx="8321945" cy="12421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На основе изучения этих методов  я разработала целостную систему приемов, обеспечивающих успешное усвоение детьми знаний и навыков, способствующих укреплению здоровья и формированию позитивного самоощущения каждого воспитанника. </a:t>
            </a:r>
          </a:p>
          <a:p>
            <a:pPr algn="just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585728" y="65810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63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593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ebstockreview.net/images/note-clipart-song-note-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428604"/>
            <a:ext cx="1314408" cy="985806"/>
          </a:xfrm>
          <a:prstGeom prst="rect">
            <a:avLst/>
          </a:prstGeom>
          <a:noFill/>
        </p:spPr>
      </p:pic>
      <p:pic>
        <p:nvPicPr>
          <p:cNvPr id="5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1272898" y="4824612"/>
            <a:ext cx="1357290" cy="1463487"/>
          </a:xfrm>
          <a:prstGeom prst="rect">
            <a:avLst/>
          </a:prstGeom>
          <a:noFill/>
        </p:spPr>
      </p:pic>
      <p:pic>
        <p:nvPicPr>
          <p:cNvPr id="3" name="Picture 2" descr="D:\Данные\Desktop\6c328dd7-df95-49c0-a8c5-fcd2f48b0e39.jpg"/>
          <p:cNvPicPr>
            <a:picLocks noChangeAspect="1" noChangeArrowheads="1"/>
          </p:cNvPicPr>
          <p:nvPr/>
        </p:nvPicPr>
        <p:blipFill>
          <a:blip r:embed="rId5">
            <a:lum bright="10000" contrast="20000"/>
          </a:blip>
          <a:srcRect t="8333"/>
          <a:stretch>
            <a:fillRect/>
          </a:stretch>
        </p:blipFill>
        <p:spPr bwMode="auto">
          <a:xfrm>
            <a:off x="0" y="142852"/>
            <a:ext cx="9144000" cy="628652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D:\фото\новые фотки\смотр фото\DSC_73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42"/>
            <a:ext cx="9144000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Айна\Downloads\IMG202103050941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" y="928670"/>
            <a:ext cx="9144063" cy="51435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ebstockreview.net/images/note-clipart-song-note-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0"/>
            <a:ext cx="1314408" cy="98580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для Айнагуль\DSC_39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57" t="17493" r="17190" b="1806"/>
          <a:stretch/>
        </p:blipFill>
        <p:spPr bwMode="auto">
          <a:xfrm>
            <a:off x="-42555" y="0"/>
            <a:ext cx="9258025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ownloads\S_R-11.jpg"/>
          <p:cNvPicPr>
            <a:picLocks noChangeAspect="1" noChangeArrowheads="1"/>
          </p:cNvPicPr>
          <p:nvPr/>
        </p:nvPicPr>
        <p:blipFill>
          <a:blip r:embed="rId3" cstate="print"/>
          <a:srcRect r="671" b="14099"/>
          <a:stretch>
            <a:fillRect/>
          </a:stretch>
        </p:blipFill>
        <p:spPr bwMode="auto">
          <a:xfrm>
            <a:off x="-26258" y="714356"/>
            <a:ext cx="9170258" cy="5286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1351932" y="5594605"/>
            <a:ext cx="1357290" cy="107153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85728" y="65810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42</a:t>
            </a:r>
            <a:endParaRPr lang="ru-RU" dirty="0"/>
          </a:p>
        </p:txBody>
      </p:sp>
      <p:pic>
        <p:nvPicPr>
          <p:cNvPr id="3074" name="Picture 2" descr="C:\Users\Айна\Desktop\Дима Рябов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42852"/>
            <a:ext cx="3677537" cy="517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йна\Desktop\IMG_20210601_224903_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496" y="714356"/>
            <a:ext cx="4929222" cy="600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543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E:\для новогоЭЛПОРТФОЛИО\стань звездой\¦Ъ¦-TАTП¦-¦¦¦¬¦-¦- ¦Ю¦¬TМ¦¦¦- ¦Т¦¬¦-¦+¦¬¦-¦¬TА¦-¦-¦-¦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85727"/>
            <a:ext cx="3476564" cy="46974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E:\для новогоЭЛПОРТФОЛИО\стань звездой\¦ЪTА¦-TИ¦¦¦¬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571612"/>
            <a:ext cx="3868553" cy="50720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28345222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для новогоЭЛПОРТФОЛИО\дипломы респ 17\л__О__ЫРАУ¬ АНСАМБЛ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4143404" cy="566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14" t="15014" r="35907" b="13501"/>
          <a:stretch/>
        </p:blipFill>
        <p:spPr bwMode="auto">
          <a:xfrm>
            <a:off x="5000628" y="1571612"/>
            <a:ext cx="3668410" cy="5122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Лента лицом вниз 5"/>
          <p:cNvSpPr/>
          <p:nvPr/>
        </p:nvSpPr>
        <p:spPr>
          <a:xfrm>
            <a:off x="428596" y="101148"/>
            <a:ext cx="8256917" cy="756084"/>
          </a:xfrm>
          <a:prstGeom prst="ribb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i="1" dirty="0" smtClean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Достижения воспитанников</a:t>
            </a:r>
            <a:endParaRPr lang="ru-RU" sz="2800" b="1" i="1" dirty="0">
              <a:solidFill>
                <a:srgbClr val="3E17E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Айна\Desktop\республика\Смешанный хор «Росток»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1040991"/>
            <a:ext cx="5336508" cy="34595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Desktop\IMG-20210326-WA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78936">
            <a:off x="5655570" y="2327107"/>
            <a:ext cx="3334298" cy="4298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428596" y="4786322"/>
            <a:ext cx="1357290" cy="107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7904196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3" name="Picture 1" descr="C:\Users\Айна\Desktop\Новый точечный рисунок (4)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56" y="0"/>
            <a:ext cx="5357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85728" y="65810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49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654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9" name="Picture 1" descr="C:\Users\Айна\Desktop\Новый точечный рисунок (3)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701" r="465" b="37134"/>
          <a:stretch>
            <a:fillRect/>
          </a:stretch>
        </p:blipFill>
        <p:spPr bwMode="auto">
          <a:xfrm>
            <a:off x="214282" y="857232"/>
            <a:ext cx="8929718" cy="5286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webstockreview.net/images/note-clipart-song-note-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5872194"/>
            <a:ext cx="1314408" cy="985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52464784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йна\Desktop\_storage_emulated_0_DCIM_instadown_9WW7S4M8PB60294940_835903893460074_816103758964702446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7166"/>
            <a:ext cx="5214974" cy="5929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Айна\Desktop\Вита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1537194"/>
            <a:ext cx="4071966" cy="51779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03911">
            <a:off x="7026481" y="676607"/>
            <a:ext cx="1357290" cy="107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9783822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1" y="-121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Лента лицом вниз 12"/>
          <p:cNvSpPr/>
          <p:nvPr/>
        </p:nvSpPr>
        <p:spPr>
          <a:xfrm>
            <a:off x="142844" y="71414"/>
            <a:ext cx="8988491" cy="751174"/>
          </a:xfrm>
          <a:prstGeom prst="ribb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rgbClr val="3E17E3"/>
                </a:solidFill>
                <a:latin typeface="Times New Roman" pitchFamily="18" charset="0"/>
                <a:cs typeface="Times New Roman" pitchFamily="18" charset="0"/>
              </a:rPr>
              <a:t>Обобщение и распространение педагогического опыта</a:t>
            </a:r>
            <a:endParaRPr lang="ru-RU" sz="2400" b="1" i="1" dirty="0">
              <a:solidFill>
                <a:srgbClr val="3E17E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284a355d-821e-46dc-ab3b-b10c3db85ab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000108"/>
            <a:ext cx="1785951" cy="21369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D:\Данные\Desktop\IMG-20201110-WA0013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15755">
            <a:off x="7023851" y="469625"/>
            <a:ext cx="1681080" cy="2345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D:\Данные\Desktop\IMG-20201110-WA00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24283">
            <a:off x="419530" y="393132"/>
            <a:ext cx="1699888" cy="2057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D:\Данные\Desktop\IMG-20201110-WA00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177519">
            <a:off x="6268968" y="2418959"/>
            <a:ext cx="1615296" cy="230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D:\Данные\Desktop\IMG-20201110-WA001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6182" y="3214686"/>
            <a:ext cx="1590457" cy="200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D:\Данные\Desktop\ЗАВУЧ\Image002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380841">
            <a:off x="1192495" y="2135253"/>
            <a:ext cx="1586019" cy="221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D:\Данные\Desktop\ЗАВУЧ\Image0027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794423">
            <a:off x="272495" y="4289230"/>
            <a:ext cx="1503977" cy="210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D:\Данные\Desktop\ЗАВУЧ\наурыз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833724">
            <a:off x="2244355" y="4356747"/>
            <a:ext cx="1524141" cy="2145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D:\Данные\Desktop\ЗАВУЧ\Image0031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87423">
            <a:off x="5297691" y="4541263"/>
            <a:ext cx="1485053" cy="1940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D:\Данные\Desktop\ЗАВУЧ\Image0030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875306">
            <a:off x="7399649" y="4471120"/>
            <a:ext cx="1413933" cy="2163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42625340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19" y="99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конкурс ЛУЧШИЙ ПЕДАГОГ\печать алем\портфолио\img5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8145">
            <a:off x="1870602" y="1551204"/>
            <a:ext cx="2560695" cy="3102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для новогоЭЛПОРТФОЛИО\ШАБЫТ С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02" r="5553"/>
          <a:stretch>
            <a:fillRect/>
          </a:stretch>
        </p:blipFill>
        <p:spPr bwMode="auto">
          <a:xfrm rot="824423">
            <a:off x="5564315" y="1510917"/>
            <a:ext cx="2893000" cy="32903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D:\Данные\Desktop\IMG-20201110-WA00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8" y="3643314"/>
            <a:ext cx="2500298" cy="3143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Блок-схема: перфолента 9"/>
          <p:cNvSpPr/>
          <p:nvPr/>
        </p:nvSpPr>
        <p:spPr>
          <a:xfrm>
            <a:off x="1211627" y="1"/>
            <a:ext cx="7899355" cy="1646801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Авторская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программа работы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эстрадно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-театральной студии  отмечена Дипломом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степени городского конкурса «Лучшая авторская программа» и Диплома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степени Международного форума «Новые горизонты педагогических инноваций в образовании».</a:t>
            </a:r>
          </a:p>
          <a:p>
            <a:pPr algn="just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85728" y="658100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67</a:t>
            </a:r>
            <a:endParaRPr lang="ru-RU" dirty="0"/>
          </a:p>
        </p:txBody>
      </p:sp>
      <p:pic>
        <p:nvPicPr>
          <p:cNvPr id="3074" name="Picture 2" descr="C:\Users\Айна\Desktop\23-06-2021_10-08-36\куалик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13755" y="3484801"/>
            <a:ext cx="2402884" cy="4343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webstockreview.net/images/note-clipart-song-note-1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71612"/>
            <a:ext cx="1314408" cy="985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6982564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C:\Users\bonik\Desktop\гам лич\межд 3.JPG"/>
          <p:cNvPicPr/>
          <p:nvPr/>
        </p:nvPicPr>
        <p:blipFill>
          <a:blip r:embed="rId3" cstate="print"/>
          <a:srcRect r="2065" b="2290"/>
          <a:stretch>
            <a:fillRect/>
          </a:stretch>
        </p:blipFill>
        <p:spPr bwMode="auto">
          <a:xfrm>
            <a:off x="4857752" y="1357298"/>
            <a:ext cx="3998331" cy="259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E:\для новогоЭЛПОРТФОЛИО\УДОСТОВЕРЕНИЯ ОБОБЩ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87" t="54328"/>
          <a:stretch/>
        </p:blipFill>
        <p:spPr bwMode="auto">
          <a:xfrm>
            <a:off x="2500298" y="3786190"/>
            <a:ext cx="4904017" cy="2943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Блок-схема: перфолента 15"/>
          <p:cNvSpPr/>
          <p:nvPr/>
        </p:nvSpPr>
        <p:spPr>
          <a:xfrm>
            <a:off x="3035829" y="1"/>
            <a:ext cx="6075152" cy="1322765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Сборник отмечен почетной грамотой                     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Международной ярмарки педагогических инноваций. В 2017г – обобщен на городском и областном уровне.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Моя категория\Книги\заявка30006.JPG"/>
          <p:cNvPicPr>
            <a:picLocks noChangeAspect="1" noChangeArrowheads="1"/>
          </p:cNvPicPr>
          <p:nvPr/>
        </p:nvPicPr>
        <p:blipFill>
          <a:blip r:embed="rId5" cstate="print"/>
          <a:srcRect l="3780" t="31814" r="-1114" b="25835"/>
          <a:stretch>
            <a:fillRect/>
          </a:stretch>
        </p:blipFill>
        <p:spPr bwMode="auto">
          <a:xfrm rot="5400000">
            <a:off x="-645742" y="854464"/>
            <a:ext cx="4071966" cy="2505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8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428596" y="4786322"/>
            <a:ext cx="1357290" cy="107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133871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D:\Данные\Desktop\IMG-20201110-WA0013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14488"/>
            <a:ext cx="2645285" cy="3730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2" descr="E:\для новогоЭЛПОРТФОЛИО\УДОСТОВЕРЕНИЯ ОБОБЩ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179" b="46128"/>
          <a:stretch/>
        </p:blipFill>
        <p:spPr bwMode="auto">
          <a:xfrm>
            <a:off x="3143239" y="4617132"/>
            <a:ext cx="4260239" cy="21069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Блок-схема: перфолента 16"/>
          <p:cNvSpPr/>
          <p:nvPr/>
        </p:nvSpPr>
        <p:spPr>
          <a:xfrm>
            <a:off x="2134611" y="1"/>
            <a:ext cx="6976371" cy="1643049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endParaRPr lang="ru-RU" dirty="0"/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Работа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удостоена бронзового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сертификата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Международной ярмарки педагогических инноваций.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2017г. – обобщение на городском и областном уровне.</a:t>
            </a: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 descr="C:\Users\Айна\Desktop\30-04-2021_11-12-54\грамота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015" y="1714488"/>
            <a:ext cx="4395679" cy="2571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566113" y="5406807"/>
            <a:ext cx="1357290" cy="1071538"/>
          </a:xfrm>
          <a:prstGeom prst="rect">
            <a:avLst/>
          </a:prstGeom>
          <a:noFill/>
        </p:spPr>
      </p:pic>
      <p:pic>
        <p:nvPicPr>
          <p:cNvPr id="5122" name="Picture 2" descr="https://webstockreview.net/images/note-clipart-song-note-1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62323" y="2453964"/>
            <a:ext cx="1314408" cy="985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759048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E:\конкурс ЛУЧШИЙ ПЕДАГОГ\печать алем\УДОСТОВгор обобщен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19"/>
          <a:stretch>
            <a:fillRect/>
          </a:stretch>
        </p:blipFill>
        <p:spPr bwMode="auto">
          <a:xfrm>
            <a:off x="2285984" y="3929066"/>
            <a:ext cx="4357718" cy="27326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Блок-схема: перфолента 7"/>
          <p:cNvSpPr/>
          <p:nvPr/>
        </p:nvSpPr>
        <p:spPr>
          <a:xfrm>
            <a:off x="3214678" y="0"/>
            <a:ext cx="5512126" cy="1500174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Сборник методических рекомендаций по оздоровлению через творчество обобщен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уровне ГОО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управления образования 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области.</a:t>
            </a:r>
          </a:p>
          <a:p>
            <a:pPr algn="just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942" t="21452" r="50905" b="7671"/>
          <a:stretch/>
        </p:blipFill>
        <p:spPr bwMode="auto">
          <a:xfrm>
            <a:off x="142844" y="500042"/>
            <a:ext cx="2898091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286" t="15625" r="35312" b="10875"/>
          <a:stretch/>
        </p:blipFill>
        <p:spPr bwMode="auto">
          <a:xfrm>
            <a:off x="6215074" y="1571612"/>
            <a:ext cx="2703906" cy="364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428596" y="4786322"/>
            <a:ext cx="1357290" cy="107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543834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97274" y="1646802"/>
            <a:ext cx="7549453" cy="1452376"/>
          </a:xfrm>
          <a:prstGeom prst="rect">
            <a:avLst/>
          </a:prstGeom>
          <a:noFill/>
        </p:spPr>
        <p:txBody>
          <a:bodyPr wrap="square" lIns="97210" tIns="48605" rIns="97210" bIns="48605" rtlCol="0">
            <a:spAutoFit/>
          </a:bodyPr>
          <a:lstStyle/>
          <a:p>
            <a:pPr algn="ctr"/>
            <a:endParaRPr lang="kk-KZ" sz="4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4400" b="1" dirty="0" smtClean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8" name="Picture 2" descr="C:\Users\Айна\Desktop\республика\ОБЛАСТЬ ЛУЧШИЙ ПЕДАГОГ\Корябкина О.В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5" y="285728"/>
            <a:ext cx="2122265" cy="29985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\Desktop\IMG-20210326-WA0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214290"/>
            <a:ext cx="1999439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E:\для новогоЭЛПОРТФОЛИО\прогресс\24  ¦Ъ¦-TАTП¦-¦¦¦¬¦-¦- ¦Ю¦¬TМ¦¦¦- ¦Т¦¬¦-¦+¦¬¦-¦¬TА¦-¦-¦-¦-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525900"/>
            <a:ext cx="2357454" cy="3332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для новогоЭЛПОРТФОЛИО\диплом зиат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4786322"/>
            <a:ext cx="2842734" cy="201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для новогоЭЛПОРТФОЛИО\профсоюз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46" t="6171"/>
          <a:stretch/>
        </p:blipFill>
        <p:spPr bwMode="auto">
          <a:xfrm>
            <a:off x="6858016" y="3786190"/>
            <a:ext cx="2214849" cy="30718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Айна\Desktop\республика\грам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071678"/>
            <a:ext cx="1928826" cy="27171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Айна\Desktop\республика\лучший педагог грамоты\Диплом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62" b="2671"/>
          <a:stretch>
            <a:fillRect/>
          </a:stretch>
        </p:blipFill>
        <p:spPr bwMode="auto">
          <a:xfrm>
            <a:off x="2857488" y="71414"/>
            <a:ext cx="2214578" cy="33575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0615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йна\Desktop\Ольга Владимировна\1593803961_31-p-foni-dlya-muzikalnikh-shkol-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ebstockreview.net/images/note-clipart-song-note-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428604"/>
            <a:ext cx="1314408" cy="985806"/>
          </a:xfrm>
          <a:prstGeom prst="rect">
            <a:avLst/>
          </a:prstGeom>
          <a:noFill/>
        </p:spPr>
      </p:pic>
      <p:pic>
        <p:nvPicPr>
          <p:cNvPr id="5" name="Picture 10" descr="https://yt3.ggpht.com/a/AATXAJwobUrtahBecdRY4i-WEysWkW3otkLSumuQ9kuG8A=s900-c-k-c0xffffffff-no-rj-m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59254">
            <a:off x="1272898" y="4824612"/>
            <a:ext cx="1357290" cy="1463487"/>
          </a:xfrm>
          <a:prstGeom prst="rect">
            <a:avLst/>
          </a:prstGeom>
          <a:noFill/>
        </p:spPr>
      </p:pic>
      <p:pic>
        <p:nvPicPr>
          <p:cNvPr id="2050" name="Picture 2" descr="https://ds05.infourok.ru/uploads/ex/0568/0009b5df-ff527396/img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281</Words>
  <PresentationFormat>Экран (4:3)</PresentationFormat>
  <Paragraphs>80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Наталья</cp:lastModifiedBy>
  <cp:revision>24</cp:revision>
  <dcterms:created xsi:type="dcterms:W3CDTF">2021-08-07T11:51:25Z</dcterms:created>
  <dcterms:modified xsi:type="dcterms:W3CDTF">2021-08-09T06:08:45Z</dcterms:modified>
</cp:coreProperties>
</file>