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878" r:id="rId1"/>
  </p:sldMasterIdLst>
  <p:sldIdLst>
    <p:sldId id="256" r:id="rId2"/>
    <p:sldId id="258" r:id="rId3"/>
    <p:sldId id="282" r:id="rId4"/>
    <p:sldId id="259" r:id="rId5"/>
    <p:sldId id="283" r:id="rId6"/>
    <p:sldId id="269" r:id="rId7"/>
    <p:sldId id="287" r:id="rId8"/>
    <p:sldId id="292" r:id="rId9"/>
    <p:sldId id="285" r:id="rId10"/>
    <p:sldId id="286" r:id="rId11"/>
    <p:sldId id="288" r:id="rId12"/>
    <p:sldId id="289" r:id="rId13"/>
    <p:sldId id="290" r:id="rId14"/>
    <p:sldId id="291" r:id="rId15"/>
    <p:sldId id="284" r:id="rId16"/>
    <p:sldId id="276" r:id="rId17"/>
    <p:sldId id="26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3091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4478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0304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5603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4906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055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910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6499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1097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8155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854651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84347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369016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0120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49725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50713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1D20D-B0B3-49D5-AC55-D5ED1A55433C}" type="datetimeFigureOut">
              <a:rPr lang="ru-RU" smtClean="0"/>
              <a:pPr/>
              <a:t>чт 01.04.21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9613493-E873-49D6-A5FC-5AF5350F97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8411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9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  <p:sldLayoutId id="2147483890" r:id="rId12"/>
    <p:sldLayoutId id="2147483891" r:id="rId13"/>
    <p:sldLayoutId id="2147483892" r:id="rId14"/>
    <p:sldLayoutId id="2147483893" r:id="rId15"/>
    <p:sldLayoutId id="21474838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6103" y="888274"/>
            <a:ext cx="9248503" cy="346165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53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53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 глобального чтения в работе с детьми дошкольного возраста</a:t>
            </a:r>
            <a:r>
              <a:rPr lang="ru-RU" sz="53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53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4027" y="5486400"/>
            <a:ext cx="7555275" cy="757645"/>
          </a:xfrm>
        </p:spPr>
        <p:txBody>
          <a:bodyPr>
            <a:noAutofit/>
          </a:bodyPr>
          <a:lstStyle/>
          <a:p>
            <a:pPr lvl="0" algn="l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Подготовила воспитатель: 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Кукенова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М.Н.</a:t>
            </a:r>
          </a:p>
          <a:p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137364" y="274321"/>
            <a:ext cx="7555275" cy="113211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ГККП  «Детский сад «</a:t>
            </a:r>
            <a:r>
              <a:rPr lang="ru-RU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Айналайын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» города Кокшетау при отделе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образования  по городу  Кокшетау  управления </a:t>
            </a:r>
          </a:p>
          <a:p>
            <a:pPr algn="ctr"/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области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0332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527" y="339634"/>
            <a:ext cx="10074941" cy="12664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Глен</a:t>
            </a:r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Доман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s://avatars.mds.yandex.net/get-turbo/3515060/rthf904dfb8100f088c2a6d3977b42b2523/max_g480_c12_r4x3_pd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3221" y="1122635"/>
            <a:ext cx="4029075" cy="317182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98869" y="1211388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Глен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Доман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– физиотерапевт, родившийся в Америке в 1913 году и являющийся автором одноименной методики по раннему развитию детей.</a:t>
            </a:r>
          </a:p>
          <a:p>
            <a:r>
              <a:rPr lang="ru-RU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Гленн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Доман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заинтересовался тем, как развивается мозг ребенка еще в медицинском ВУЗе, и, по его окончанию, плотно стал изучать данную тему. Свои исследования он  начал на «особых» детях у которых было диагностировано ДЦП, умственная отсталость или же поражение ЦНС. В своей работе врач использовал карточки, на которых были изображены точки, слова и различные картинки. В последствие он увеличивал количество показываемых карточек. Позднее данная методика стала применяться и для раннего развития здоровых детей, а после доработки методики таким известным врачом, как </a:t>
            </a:r>
            <a:r>
              <a:rPr lang="ru-RU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Маниченко</a:t>
            </a: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она стала популярна во всем мире.</a:t>
            </a:r>
          </a:p>
          <a:p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871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527" y="339634"/>
            <a:ext cx="10074941" cy="126643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Глобальное чтение. Что это такое?</a:t>
            </a:r>
            <a: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86401" y="1261127"/>
            <a:ext cx="5212079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Суть глобального метода обучения чтению заключается в том, что ребенок на протяжении длительного времени регулярно воспринимает зрительно и на слух написанные целиком слова, словосочетания, короткие предложения. </a:t>
            </a:r>
          </a:p>
        </p:txBody>
      </p:sp>
      <p:pic>
        <p:nvPicPr>
          <p:cNvPr id="10242" name="Picture 2" descr="https://clipart-db.ru/file_content/rastr/xchilde-015.png.pagespeed.ic.QXTN3ljKq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772" y="1505131"/>
            <a:ext cx="3853542" cy="31974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2871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374597" y="1056045"/>
            <a:ext cx="11524130" cy="1323439"/>
          </a:xfrm>
          <a:prstGeom prst="rect">
            <a:avLst/>
          </a:prstGeom>
          <a:solidFill>
            <a:srgbClr val="F4F4F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Обучение глобальному чтению позволяет развивать</a:t>
            </a:r>
            <a:r>
              <a:rPr lang="ru-RU" sz="12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40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1" y="3230742"/>
            <a:ext cx="4135602" cy="584775"/>
          </a:xfrm>
          <a:prstGeom prst="rect">
            <a:avLst/>
          </a:prstGeom>
          <a:solidFill>
            <a:srgbClr val="F4F4F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</a:t>
            </a:r>
            <a:r>
              <a:rPr kumimoji="0" lang="ru-RU" sz="3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импрессивную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речь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4051011"/>
            <a:ext cx="11987384" cy="584775"/>
          </a:xfrm>
          <a:prstGeom prst="rect">
            <a:avLst/>
          </a:prstGeom>
          <a:solidFill>
            <a:srgbClr val="F4F4F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элементарное мышление ребенка до овладения произношением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4844388"/>
            <a:ext cx="11994776" cy="584775"/>
          </a:xfrm>
          <a:prstGeom prst="rect">
            <a:avLst/>
          </a:prstGeom>
          <a:solidFill>
            <a:srgbClr val="F4F4F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 зрительное внимание и память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0" y="5772235"/>
            <a:ext cx="8027894" cy="584775"/>
          </a:xfrm>
          <a:prstGeom prst="rect">
            <a:avLst/>
          </a:prstGeom>
          <a:solidFill>
            <a:srgbClr val="F4F4F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 пассивный словарь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666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2037805" y="404949"/>
            <a:ext cx="7772401" cy="707886"/>
          </a:xfrm>
          <a:prstGeom prst="rect">
            <a:avLst/>
          </a:prstGeom>
          <a:solidFill>
            <a:srgbClr val="F4F4F4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4000" b="1" dirty="0" smtClean="0"/>
              <a:t>ПОКАЗАТЕЛЬНЫЙ ПРИМЕР:</a:t>
            </a:r>
            <a:endParaRPr lang="ru-RU" sz="4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6207" y="1436914"/>
            <a:ext cx="103719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рзелульаттам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илссеовадний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одонго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анлигйсокго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унвиертисета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иеемт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занчнеия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в кокам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пряокде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рсапожолены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бкувы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солве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Галвоне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чотбы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преавя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пслоендяя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бквуы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блыи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мсете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Осатьлыне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бкувы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мгоут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селдовтаь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плоонм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бсепордяке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все-рвано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ткест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чтаитсея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без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побрелм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Пичрионй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эгото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ялвятеся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то, что мы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чиатем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кдаужю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бкуву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отдльенотси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, а все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солво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цликеом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6663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СЕМИНАР\IMG_20210309_160220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-1" y="0"/>
            <a:ext cx="6074229" cy="3784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СЕМИНАР\IMG_20210309_160327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6026332" y="2351314"/>
            <a:ext cx="6165668" cy="4506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СЕМИНАР\IMG_20210309_160354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/>
          <a:stretch>
            <a:fillRect/>
          </a:stretch>
        </p:blipFill>
        <p:spPr bwMode="auto">
          <a:xfrm>
            <a:off x="0" y="1"/>
            <a:ext cx="5799909" cy="43499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User\Desktop\СЕМИНАР\IMG_20210309_160449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5878286" y="2122714"/>
            <a:ext cx="6313714" cy="4735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СЕМИНАР\IMG_20210309_160553.jpg"/>
          <p:cNvPicPr>
            <a:picLocks noChangeAspect="1" noChangeArrowheads="1"/>
          </p:cNvPicPr>
          <p:nvPr/>
        </p:nvPicPr>
        <p:blipFill>
          <a:blip r:embed="rId2" cstate="print">
            <a:lum bright="20000"/>
          </a:blip>
          <a:srcRect t="3556"/>
          <a:stretch>
            <a:fillRect/>
          </a:stretch>
        </p:blipFill>
        <p:spPr bwMode="auto">
          <a:xfrm>
            <a:off x="1" y="1"/>
            <a:ext cx="6035039" cy="4598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 descr="C:\Users\User\Desktop\СЕМИНАР\IMG_20210309_160621.jpg"/>
          <p:cNvPicPr>
            <a:picLocks noChangeAspect="1" noChangeArrowheads="1"/>
          </p:cNvPicPr>
          <p:nvPr/>
        </p:nvPicPr>
        <p:blipFill>
          <a:blip r:embed="rId3" cstate="print">
            <a:lum bright="20000"/>
          </a:blip>
          <a:srcRect/>
          <a:stretch>
            <a:fillRect/>
          </a:stretch>
        </p:blipFill>
        <p:spPr bwMode="auto">
          <a:xfrm>
            <a:off x="6008914" y="1959427"/>
            <a:ext cx="6183086" cy="46373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Новая папка\IMG_20210311_1509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090" y="209006"/>
            <a:ext cx="5381897" cy="4036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User\Desktop\Новая папка\IMG_20210311_1514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6548" y="1894112"/>
            <a:ext cx="6270172" cy="4702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СЕМИНАР\IMG_20210309_1610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7841" y="1854119"/>
            <a:ext cx="6614160" cy="5003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User\Desktop\СЕМИНАР\IMG_20210309_1610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7262949" cy="44021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СЕМИНАР\IMG_20210309_1612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" y="-1"/>
            <a:ext cx="6287589" cy="47156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User\Desktop\СЕМИНАР\IMG_20210309_1614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6583" y="1632857"/>
            <a:ext cx="6875417" cy="5225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СЕМИНАР\IMG_20210309_161644.jpg"/>
          <p:cNvPicPr>
            <a:picLocks noChangeAspect="1" noChangeArrowheads="1"/>
          </p:cNvPicPr>
          <p:nvPr/>
        </p:nvPicPr>
        <p:blipFill>
          <a:blip r:embed="rId2" cstate="print"/>
          <a:srcRect l="19653" r="32003"/>
          <a:stretch>
            <a:fillRect/>
          </a:stretch>
        </p:blipFill>
        <p:spPr bwMode="auto">
          <a:xfrm>
            <a:off x="836023" y="862149"/>
            <a:ext cx="2795451" cy="4336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User\Desktop\СЕМИНАР\IMG_20210309_161649.jpg"/>
          <p:cNvPicPr>
            <a:picLocks noChangeAspect="1" noChangeArrowheads="1"/>
          </p:cNvPicPr>
          <p:nvPr/>
        </p:nvPicPr>
        <p:blipFill>
          <a:blip r:embed="rId3" cstate="print"/>
          <a:srcRect r="4857"/>
          <a:stretch>
            <a:fillRect/>
          </a:stretch>
        </p:blipFill>
        <p:spPr bwMode="auto">
          <a:xfrm>
            <a:off x="5434149" y="627017"/>
            <a:ext cx="5799909" cy="457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СЕМИНАР\IMG_20210309_1617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87291" cy="4626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User\Desktop\СЕМИНАР\IMG_20210309_161751.jpg"/>
          <p:cNvPicPr>
            <a:picLocks noChangeAspect="1" noChangeArrowheads="1"/>
          </p:cNvPicPr>
          <p:nvPr/>
        </p:nvPicPr>
        <p:blipFill>
          <a:blip r:embed="rId3" cstate="print"/>
          <a:srcRect l="13902" r="10748"/>
          <a:stretch>
            <a:fillRect/>
          </a:stretch>
        </p:blipFill>
        <p:spPr bwMode="auto">
          <a:xfrm>
            <a:off x="6100354" y="1267097"/>
            <a:ext cx="6091646" cy="559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Desktop\СЕМИНАР\IMG_20210309_1618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-1"/>
            <a:ext cx="5734595" cy="43009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5" name="Picture 3" descr="C:\Users\User\Desktop\СЕМИНАР\IMG_20210309_162023_1.jpg"/>
          <p:cNvPicPr>
            <a:picLocks noChangeAspect="1" noChangeArrowheads="1"/>
          </p:cNvPicPr>
          <p:nvPr/>
        </p:nvPicPr>
        <p:blipFill>
          <a:blip r:embed="rId3" cstate="print"/>
          <a:srcRect l="19634" t="18780"/>
          <a:stretch>
            <a:fillRect/>
          </a:stretch>
        </p:blipFill>
        <p:spPr bwMode="auto">
          <a:xfrm>
            <a:off x="5747657" y="1685109"/>
            <a:ext cx="6444343" cy="5172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222068" y="3015850"/>
            <a:ext cx="1196993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7863" algn="l"/>
              </a:tabLst>
            </a:pP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3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научить ребенка правильно понимать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смысловую нагрузку графического изображения слова;</a:t>
            </a:r>
            <a:endParaRPr kumimoji="0" lang="ru-RU" sz="3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677863" algn="l"/>
              </a:tabLst>
            </a:pPr>
            <a:endParaRPr kumimoji="0" lang="ru-RU" sz="3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677863" algn="l"/>
              </a:tabLst>
            </a:pPr>
            <a:r>
              <a:rPr kumimoji="0" lang="ru-RU" sz="3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-воспитывать отношение к глобальному чтению как к источнику   знания и средству общения с окружающими.</a:t>
            </a:r>
            <a:endParaRPr kumimoji="0" lang="ru-RU" sz="3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7863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7829" y="967753"/>
            <a:ext cx="111556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ctr" fontAlgn="base">
              <a:spcBef>
                <a:spcPct val="0"/>
              </a:spcBef>
              <a:spcAft>
                <a:spcPct val="0"/>
              </a:spcAft>
              <a:tabLst>
                <a:tab pos="677863" algn="l"/>
              </a:tabLst>
            </a:pPr>
            <a:r>
              <a:rPr lang="ru-RU" sz="4000" b="1" i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При обучении глобальному чтению перед педагогом стоят задачи:</a:t>
            </a:r>
            <a:endParaRPr lang="ru-RU" sz="4000" b="1" i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5" name="Picture 3" descr="http://neposeda-center.ru/images/2018/10/31/89255b8226063167e77a3d5702642f3c_p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9164" y="1629580"/>
            <a:ext cx="2793488" cy="15708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169818" y="1067738"/>
            <a:ext cx="9183188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282828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Таким образом, работа по глобальному чтению нужна для развития коммуникативных навыков у детей, для развития понимания и активизации речи. Эта работа должна пронизывать все предметы учебной деятельности и бытового самообслуживания. </a:t>
            </a: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 обучении глобальному чтению необходимо соблюдать постепенность и последовательность. </a:t>
            </a:r>
            <a:endParaRPr kumimoji="0" lang="ru-RU" sz="32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3" name="Picture 3" descr="https://lh4.ggpht.com/y_xs_bLh_IxufjhC-plim_pg6ck3voYHLpBKUAT-_0YmC9Z16MIxgaA8VZ7uqvdYEJY=h5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2930" y="5222309"/>
            <a:ext cx="2838468" cy="140709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3593886" y="200689"/>
            <a:ext cx="2715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Вывод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6159" y="783649"/>
            <a:ext cx="8596668" cy="123914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Спасибо за внимание!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050" name="Picture 2" descr="http://lechenieallergii.ru/images/kak-projavljaetsja-allergija/projavljaetsja-allergija-na-berezu_10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85712" y="2590800"/>
            <a:ext cx="4762500" cy="3181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48864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1085</TotalTime>
  <Words>295</Words>
  <Application>Microsoft Office PowerPoint</Application>
  <PresentationFormat>Произвольный</PresentationFormat>
  <Paragraphs>24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Грань</vt:lpstr>
      <vt:lpstr>             «Метод глобального чтения в работе с детьми дошкольного возраста»</vt:lpstr>
      <vt:lpstr>Глен Доман </vt:lpstr>
      <vt:lpstr>Глобальное чтение. Что это такое? 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Спасибо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«Эффективные подходы и методы реабилитации детей с РАС и другими ментальными нарушениями»</dc:title>
  <dc:creator>Психолог ОППП</dc:creator>
  <cp:lastModifiedBy>Пользователь</cp:lastModifiedBy>
  <cp:revision>86</cp:revision>
  <dcterms:created xsi:type="dcterms:W3CDTF">2017-10-26T03:46:10Z</dcterms:created>
  <dcterms:modified xsi:type="dcterms:W3CDTF">2021-04-01T13:51:15Z</dcterms:modified>
</cp:coreProperties>
</file>