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20" r:id="rId2"/>
  </p:sldMasterIdLst>
  <p:sldIdLst>
    <p:sldId id="256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535271469239375E-2"/>
          <c:y val="7.5691821279117139E-2"/>
          <c:w val="0.55851097189917964"/>
          <c:h val="0.730465519263291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1 четв.</c:v>
                </c:pt>
                <c:pt idx="1">
                  <c:v>4 четв.</c:v>
                </c:pt>
                <c:pt idx="2">
                  <c:v> </c:v>
                </c:pt>
                <c:pt idx="3">
                  <c:v>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качество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1 четв.</c:v>
                </c:pt>
                <c:pt idx="1">
                  <c:v>4 четв.</c:v>
                </c:pt>
                <c:pt idx="2">
                  <c:v> </c:v>
                </c:pt>
                <c:pt idx="3">
                  <c:v> 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76</c:v>
                </c:pt>
                <c:pt idx="1">
                  <c:v>80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динамика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1 четв.</c:v>
                </c:pt>
                <c:pt idx="1">
                  <c:v>4 четв.</c:v>
                </c:pt>
                <c:pt idx="2">
                  <c:v> </c:v>
                </c:pt>
                <c:pt idx="3">
                  <c:v> 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738816"/>
        <c:axId val="107642880"/>
      </c:barChart>
      <c:catAx>
        <c:axId val="80738816"/>
        <c:scaling>
          <c:orientation val="minMax"/>
        </c:scaling>
        <c:delete val="0"/>
        <c:axPos val="b"/>
        <c:majorTickMark val="out"/>
        <c:minorTickMark val="none"/>
        <c:tickLblPos val="nextTo"/>
        <c:crossAx val="107642880"/>
        <c:crosses val="autoZero"/>
        <c:auto val="1"/>
        <c:lblAlgn val="ctr"/>
        <c:lblOffset val="100"/>
        <c:noMultiLvlLbl val="0"/>
      </c:catAx>
      <c:valAx>
        <c:axId val="107642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7388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535271469239375E-2"/>
          <c:y val="7.5691821279117139E-2"/>
          <c:w val="0.55851097189917964"/>
          <c:h val="0.730465519263291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1 четв.</c:v>
                </c:pt>
                <c:pt idx="1">
                  <c:v>4 четв.</c:v>
                </c:pt>
                <c:pt idx="2">
                  <c:v> </c:v>
                </c:pt>
                <c:pt idx="3">
                  <c:v>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качество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1 четв.</c:v>
                </c:pt>
                <c:pt idx="1">
                  <c:v>4 четв.</c:v>
                </c:pt>
                <c:pt idx="2">
                  <c:v> </c:v>
                </c:pt>
                <c:pt idx="3">
                  <c:v> 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72</c:v>
                </c:pt>
                <c:pt idx="1">
                  <c:v>75.400000000000006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динамика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1 четв.</c:v>
                </c:pt>
                <c:pt idx="1">
                  <c:v>4 четв.</c:v>
                </c:pt>
                <c:pt idx="2">
                  <c:v> </c:v>
                </c:pt>
                <c:pt idx="3">
                  <c:v> 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3.4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031360"/>
        <c:axId val="107105664"/>
      </c:barChart>
      <c:catAx>
        <c:axId val="78031360"/>
        <c:scaling>
          <c:orientation val="minMax"/>
        </c:scaling>
        <c:delete val="0"/>
        <c:axPos val="b"/>
        <c:majorTickMark val="out"/>
        <c:minorTickMark val="none"/>
        <c:tickLblPos val="nextTo"/>
        <c:crossAx val="107105664"/>
        <c:crosses val="autoZero"/>
        <c:auto val="1"/>
        <c:lblAlgn val="ctr"/>
        <c:lblOffset val="100"/>
        <c:noMultiLvlLbl val="0"/>
      </c:catAx>
      <c:valAx>
        <c:axId val="107105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80313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9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3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7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9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7" y="2209804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7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7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21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5" y="731523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AE43-71CF-4487-8DD9-3CEB99E588AC}" type="datetimeFigureOut">
              <a:rPr lang="ru-RU" smtClean="0">
                <a:solidFill>
                  <a:prstClr val="black"/>
                </a:solidFill>
              </a:rPr>
              <a:pPr/>
              <a:t>06.08.2021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EB387-9B9F-4E2F-8EC9-BC6D0538EB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AE43-71CF-4487-8DD9-3CEB99E588AC}" type="datetimeFigureOut">
              <a:rPr lang="ru-RU" smtClean="0">
                <a:solidFill>
                  <a:prstClr val="black"/>
                </a:solidFill>
              </a:rPr>
              <a:pPr/>
              <a:t>06.08.2021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EB387-9B9F-4E2F-8EC9-BC6D0538EB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AE43-71CF-4487-8DD9-3CEB99E588AC}" type="datetimeFigureOut">
              <a:rPr lang="ru-RU" smtClean="0">
                <a:solidFill>
                  <a:prstClr val="black"/>
                </a:solidFill>
              </a:rPr>
              <a:pPr/>
              <a:t>06.08.2021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EB387-9B9F-4E2F-8EC9-BC6D0538EB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AE43-71CF-4487-8DD9-3CEB99E588AC}" type="datetimeFigureOut">
              <a:rPr lang="ru-RU" smtClean="0">
                <a:solidFill>
                  <a:prstClr val="black"/>
                </a:solidFill>
              </a:rPr>
              <a:pPr/>
              <a:t>06.08.2021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EB387-9B9F-4E2F-8EC9-BC6D0538EB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AE43-71CF-4487-8DD9-3CEB99E588AC}" type="datetimeFigureOut">
              <a:rPr lang="ru-RU" smtClean="0">
                <a:solidFill>
                  <a:prstClr val="black"/>
                </a:solidFill>
              </a:rPr>
              <a:pPr/>
              <a:t>06.08.2021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EB387-9B9F-4E2F-8EC9-BC6D0538EB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AE43-71CF-4487-8DD9-3CEB99E588AC}" type="datetimeFigureOut">
              <a:rPr lang="ru-RU" smtClean="0">
                <a:solidFill>
                  <a:prstClr val="black"/>
                </a:solidFill>
              </a:rPr>
              <a:pPr/>
              <a:t>06.08.2021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EB387-9B9F-4E2F-8EC9-BC6D0538EB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AE43-71CF-4487-8DD9-3CEB99E588AC}" type="datetimeFigureOut">
              <a:rPr lang="ru-RU" smtClean="0">
                <a:solidFill>
                  <a:prstClr val="black"/>
                </a:solidFill>
              </a:rPr>
              <a:pPr/>
              <a:t>06.08.2021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EB387-9B9F-4E2F-8EC9-BC6D0538EB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AE43-71CF-4487-8DD9-3CEB99E588AC}" type="datetimeFigureOut">
              <a:rPr lang="ru-RU" smtClean="0">
                <a:solidFill>
                  <a:prstClr val="black"/>
                </a:solidFill>
              </a:rPr>
              <a:pPr/>
              <a:t>06.08.2021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EB387-9B9F-4E2F-8EC9-BC6D0538EB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AE43-71CF-4487-8DD9-3CEB99E588AC}" type="datetimeFigureOut">
              <a:rPr lang="ru-RU" smtClean="0">
                <a:solidFill>
                  <a:prstClr val="black"/>
                </a:solidFill>
              </a:rPr>
              <a:pPr/>
              <a:t>06.08.2021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EB387-9B9F-4E2F-8EC9-BC6D0538EB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AE43-71CF-4487-8DD9-3CEB99E588AC}" type="datetimeFigureOut">
              <a:rPr lang="ru-RU" smtClean="0">
                <a:solidFill>
                  <a:prstClr val="black"/>
                </a:solidFill>
              </a:rPr>
              <a:pPr/>
              <a:t>06.08.2021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EB387-9B9F-4E2F-8EC9-BC6D0538EB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AE43-71CF-4487-8DD9-3CEB99E588AC}" type="datetimeFigureOut">
              <a:rPr lang="ru-RU" smtClean="0">
                <a:solidFill>
                  <a:prstClr val="black"/>
                </a:solidFill>
              </a:rPr>
              <a:pPr/>
              <a:t>06.08.2021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EB387-9B9F-4E2F-8EC9-BC6D0538EB0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1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4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4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4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30" y="1052736"/>
            <a:ext cx="8280920" cy="4320480"/>
          </a:xfrm>
        </p:spPr>
        <p:txBody>
          <a:bodyPr/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kk-KZ" i="1" dirty="0" smtClean="0">
                <a:ln w="0"/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Критериальное оценивание </a:t>
            </a:r>
            <a:r>
              <a:rPr lang="en-US" i="1" dirty="0" smtClean="0">
                <a:ln w="0"/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i="1" dirty="0" smtClean="0">
                <a:ln w="0"/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i="1" dirty="0" smtClean="0">
                <a:ln w="0"/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новая технология обучения </a:t>
            </a:r>
            <a:r>
              <a:rPr lang="en-US" i="1" dirty="0" smtClean="0">
                <a:ln w="0"/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i="1" dirty="0" smtClean="0">
                <a:ln w="0"/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i="1" dirty="0" smtClean="0">
                <a:ln w="0"/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современной школе</a:t>
            </a:r>
            <a:r>
              <a:rPr lang="ru-RU" sz="4400" i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/>
                <a:ea typeface="+mn-ea"/>
                <a:cs typeface="+mn-cs"/>
              </a:rPr>
              <a:t/>
            </a:r>
            <a:br>
              <a:rPr lang="ru-RU" sz="4400" i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/>
                <a:ea typeface="+mn-ea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24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63688" y="332656"/>
            <a:ext cx="5544616" cy="8249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оценивания: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791580" y="1500779"/>
            <a:ext cx="7488832" cy="1606046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достижения учащимися краткосрочных целей и результатов обучения в соответствии с учебной программой</a:t>
            </a:r>
            <a:endParaRPr lang="ru-RU" sz="2000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1187625" y="2996952"/>
            <a:ext cx="7488832" cy="1606046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оперативной взаимосвязи между учителем и учеником для выявления особенностей организации учебного процесса и усвоения учебного материала</a:t>
            </a:r>
            <a:endParaRPr lang="ru-RU" sz="2000" dirty="0"/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791580" y="4725144"/>
            <a:ext cx="7488832" cy="1606046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коррективов в организацию учебного процесса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87369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491880" y="2604680"/>
            <a:ext cx="2808312" cy="13681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оценивания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3608" y="1052738"/>
            <a:ext cx="2669540" cy="1077218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i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Мотивирование учащихся на устранение имеющихся пробелов в усвоении учебной программы 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52122" y="1052738"/>
            <a:ext cx="3218643" cy="1077218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Дифференцирование значимости оценок, полученных за выполнение различных видов деятельности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1" y="2604682"/>
            <a:ext cx="2941646" cy="1815882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Отслеживание индивидуального прогресса и коррекция индивидуальной траектории развития ученика для достижения планируемых результатов обучения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16218" y="2689469"/>
            <a:ext cx="2232363" cy="830997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Отслеживание эффективности учебной программы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20072" y="4420565"/>
            <a:ext cx="3576336" cy="584775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обратной связи между учителем, учеником и родителями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31640" y="4712950"/>
            <a:ext cx="3000936" cy="1077218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i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уровня подготовки каждого ученика на каждом этапе учебного процесса. 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 rot="19500898">
            <a:off x="5544400" y="2386319"/>
            <a:ext cx="726344" cy="104344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с вырезом 11"/>
          <p:cNvSpPr/>
          <p:nvPr/>
        </p:nvSpPr>
        <p:spPr>
          <a:xfrm rot="13356466">
            <a:off x="3607231" y="2304445"/>
            <a:ext cx="726344" cy="104344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с вырезом 12"/>
          <p:cNvSpPr/>
          <p:nvPr/>
        </p:nvSpPr>
        <p:spPr>
          <a:xfrm rot="19500898">
            <a:off x="6184339" y="2918817"/>
            <a:ext cx="336296" cy="90577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с вырезом 13"/>
          <p:cNvSpPr/>
          <p:nvPr/>
        </p:nvSpPr>
        <p:spPr>
          <a:xfrm rot="12025899">
            <a:off x="3227255" y="2898161"/>
            <a:ext cx="359585" cy="100940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 rot="2741384">
            <a:off x="5604925" y="4074018"/>
            <a:ext cx="557611" cy="102996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 rot="7086068">
            <a:off x="3607230" y="4234494"/>
            <a:ext cx="726344" cy="104344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79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63688" y="188640"/>
            <a:ext cx="5544616" cy="9361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существующей системы оценивания</a:t>
            </a: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780249" y="1115707"/>
            <a:ext cx="7488832" cy="1352157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 четкие критерии оценки достижения планируемых результатов обучения, понятные учащимся, родителям и педагогам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1205941" y="2348884"/>
            <a:ext cx="7488832" cy="1349177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выставляет отметку, ориентируясь на средний уровень знаний класса в целом, а не на достижение каждым учеником единых критериев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611562" y="3501008"/>
            <a:ext cx="8352928" cy="2016224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Отметки, выставляемые учащимся, не дают представления об усвоении конкретных элементов знаний, умений, навыков по отдельным разделам учебной программы, что не позволяет определить индивидуальную траекторию обучения каждого ученика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1226388" y="2308937"/>
            <a:ext cx="7488832" cy="1349177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выставляет отметку, ориентируясь на средний уровень знаний класса в целом, а не на достижение каждым учеником единых критериев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1043610" y="5373220"/>
            <a:ext cx="7488832" cy="1349177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оперативная связь между учеником и учителем в процессе обучения, что не способствует высокой мотивации учащихся к обучению</a:t>
            </a:r>
            <a:endParaRPr lang="ru-RU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023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95736" y="404664"/>
            <a:ext cx="5328592" cy="6089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Принципы оценивания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275856" y="1412776"/>
            <a:ext cx="2808312" cy="13681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Принцип 1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7" y="3140384"/>
            <a:ext cx="3023284" cy="3046988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оценивания не в определении, кто лучше, а кто хуже, а в создании условий для достижения учащимися наивысших результатов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48066" y="3140970"/>
            <a:ext cx="3023284" cy="2800767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Оценивание является неотъемлемой частью непрерывного процесса: планирование-обучение- оценивание-планирование-... </a:t>
            </a:r>
          </a:p>
        </p:txBody>
      </p:sp>
      <p:sp>
        <p:nvSpPr>
          <p:cNvPr id="8" name="Стрелка вправо с вырезом 7"/>
          <p:cNvSpPr/>
          <p:nvPr/>
        </p:nvSpPr>
        <p:spPr>
          <a:xfrm rot="2741384">
            <a:off x="5676933" y="2853408"/>
            <a:ext cx="557611" cy="102996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с вырезом 8"/>
          <p:cNvSpPr/>
          <p:nvPr/>
        </p:nvSpPr>
        <p:spPr>
          <a:xfrm rot="8032049">
            <a:off x="3066081" y="2844656"/>
            <a:ext cx="557611" cy="102996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50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10" y="2996956"/>
            <a:ext cx="7272808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показателями успешности ребенка являются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личная динамика развития и желание учиться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3"/>
          <a:stretch/>
        </p:blipFill>
        <p:spPr bwMode="auto">
          <a:xfrm>
            <a:off x="611560" y="404664"/>
            <a:ext cx="3744416" cy="2232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4664"/>
            <a:ext cx="3456384" cy="2118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t="8108" r="4301"/>
          <a:stretch>
            <a:fillRect/>
          </a:stretch>
        </p:blipFill>
        <p:spPr bwMode="auto">
          <a:xfrm>
            <a:off x="683568" y="3861048"/>
            <a:ext cx="784887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779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95736" y="404664"/>
            <a:ext cx="5328592" cy="6089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Принципы оценивания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275856" y="1412776"/>
            <a:ext cx="2808312" cy="13681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Принцип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2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51622" y="2996954"/>
            <a:ext cx="7056784" cy="156966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Оцениваемый и оценивающий должны заранее знать условия и критерии оценивания, которые должны быть предельно ясными для того и другого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72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5856" y="1916832"/>
            <a:ext cx="2882405" cy="193899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Критериальная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оценивания дает возможность всем детям активно участвовать в процессе обучения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9" r="17428"/>
          <a:stretch/>
        </p:blipFill>
        <p:spPr bwMode="auto">
          <a:xfrm>
            <a:off x="4716016" y="4149080"/>
            <a:ext cx="3569807" cy="2200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6" t="15849" r="17478" b="16336"/>
          <a:stretch/>
        </p:blipFill>
        <p:spPr bwMode="auto">
          <a:xfrm>
            <a:off x="395536" y="332655"/>
            <a:ext cx="2952328" cy="2166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21088"/>
            <a:ext cx="3223755" cy="2149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287" y="116632"/>
            <a:ext cx="259228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338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95736" y="404664"/>
            <a:ext cx="5328592" cy="6089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Принципы оценивания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275856" y="1412776"/>
            <a:ext cx="2808312" cy="13681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Принцип 3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51620" y="2996952"/>
            <a:ext cx="7308812" cy="1938992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и критерии оценивания должны быть достаточно многообразны, чтобы получить наиболее объективную информацию о состоянии развития ребенка, достижении им ранее запланированных результатов </a:t>
            </a:r>
          </a:p>
        </p:txBody>
      </p:sp>
    </p:spTree>
    <p:extLst>
      <p:ext uri="{BB962C8B-B14F-4D97-AF65-F5344CB8AC3E}">
        <p14:creationId xmlns:p14="http://schemas.microsoft.com/office/powerpoint/2010/main" val="288375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7" y="3068964"/>
            <a:ext cx="6394699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 показатели успешности ребенка возможно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 условиях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критериального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оценивания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7" t="15103"/>
          <a:stretch/>
        </p:blipFill>
        <p:spPr bwMode="auto">
          <a:xfrm>
            <a:off x="1475656" y="332656"/>
            <a:ext cx="5976664" cy="2247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8" r="19569"/>
          <a:stretch/>
        </p:blipFill>
        <p:spPr bwMode="auto">
          <a:xfrm>
            <a:off x="5001600" y="3867859"/>
            <a:ext cx="3444334" cy="2702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" t="23468" r="25636" b="-1171"/>
          <a:stretch/>
        </p:blipFill>
        <p:spPr bwMode="auto">
          <a:xfrm>
            <a:off x="755576" y="3933056"/>
            <a:ext cx="3629400" cy="2637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838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95736" y="404664"/>
            <a:ext cx="5328592" cy="6089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Принципы оценивания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275856" y="1412776"/>
            <a:ext cx="2808312" cy="13681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Принцип 4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3215" y="3164790"/>
            <a:ext cx="3023284" cy="2677656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Важнейший этап процедуры оценивания: обратная связь между оценивающим и оцениваемым.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48066" y="3140968"/>
            <a:ext cx="3023284" cy="2677656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учитель, но и ребенок должен представлять себе то, над чем ему необходимо работать в ближайшее время</a:t>
            </a: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с вырезом 7"/>
          <p:cNvSpPr/>
          <p:nvPr/>
        </p:nvSpPr>
        <p:spPr>
          <a:xfrm rot="2741384">
            <a:off x="5676933" y="2853408"/>
            <a:ext cx="557611" cy="102996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Стрелка вправо с вырезом 8"/>
          <p:cNvSpPr/>
          <p:nvPr/>
        </p:nvSpPr>
        <p:spPr>
          <a:xfrm rot="8032049">
            <a:off x="3066081" y="2844656"/>
            <a:ext cx="557611" cy="102996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517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6877" y="3037393"/>
            <a:ext cx="7935564" cy="92333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критериального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оценивания лежит </a:t>
            </a:r>
          </a:p>
          <a:p>
            <a:pPr algn="ctr"/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критериальный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 – определение степени индивидуального 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приближения ученика к ожидаемым результатам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0813" r="18085"/>
          <a:stretch>
            <a:fillRect/>
          </a:stretch>
        </p:blipFill>
        <p:spPr bwMode="auto">
          <a:xfrm>
            <a:off x="1331640" y="4149080"/>
            <a:ext cx="612068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t="14718" r="8017" b="4138"/>
          <a:stretch>
            <a:fillRect/>
          </a:stretch>
        </p:blipFill>
        <p:spPr bwMode="auto">
          <a:xfrm>
            <a:off x="251520" y="188640"/>
            <a:ext cx="388843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Рисунок 4" descr="SAM_2168.JPG"/>
          <p:cNvPicPr>
            <a:picLocks noChangeArrowheads="1"/>
          </p:cNvPicPr>
          <p:nvPr/>
        </p:nvPicPr>
        <p:blipFill>
          <a:blip r:embed="rId4" cstate="print"/>
          <a:srcRect l="22990" t="22286" r="21579" b="23714"/>
          <a:stretch>
            <a:fillRect/>
          </a:stretch>
        </p:blipFill>
        <p:spPr bwMode="auto">
          <a:xfrm>
            <a:off x="4860032" y="188640"/>
            <a:ext cx="374441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77730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95736" y="404664"/>
            <a:ext cx="5328592" cy="6089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Принципы оценивания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275856" y="1412776"/>
            <a:ext cx="2808312" cy="13681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Принцип 5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51622" y="2996954"/>
            <a:ext cx="7056784" cy="156966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Оценивая ту или иную свою способность знать, понимать или делать что-то, поступать соответствующим образом, ребенок должен всегда иметь перед собой ролевую модель. </a:t>
            </a:r>
          </a:p>
        </p:txBody>
      </p:sp>
    </p:spTree>
    <p:extLst>
      <p:ext uri="{BB962C8B-B14F-4D97-AF65-F5344CB8AC3E}">
        <p14:creationId xmlns:p14="http://schemas.microsoft.com/office/powerpoint/2010/main" val="357322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2708920"/>
            <a:ext cx="6696744" cy="101566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Критериальная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оценивания – процесс, основанный на сравнении учебных достижений учащихся по четко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разработанным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критериям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4077072"/>
            <a:ext cx="3864002" cy="2493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t="12459" r="9293"/>
          <a:stretch>
            <a:fillRect/>
          </a:stretch>
        </p:blipFill>
        <p:spPr bwMode="auto">
          <a:xfrm>
            <a:off x="251520" y="188640"/>
            <a:ext cx="432048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 l="24206" t="16056"/>
          <a:stretch>
            <a:fillRect/>
          </a:stretch>
        </p:blipFill>
        <p:spPr bwMode="auto">
          <a:xfrm>
            <a:off x="251520" y="4149081"/>
            <a:ext cx="4427999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188640"/>
            <a:ext cx="403244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86577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66690" y="2759409"/>
            <a:ext cx="3401705" cy="39703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lucida grande"/>
              </a:rPr>
              <a:t>Определение уровня </a:t>
            </a:r>
            <a:r>
              <a:rPr lang="ru-RU" b="1" dirty="0" err="1" smtClean="0">
                <a:solidFill>
                  <a:srgbClr val="002060"/>
                </a:solidFill>
                <a:latin typeface="lucida grande"/>
              </a:rPr>
              <a:t>сформированности</a:t>
            </a:r>
            <a:r>
              <a:rPr lang="ru-RU" b="1" dirty="0" smtClean="0">
                <a:solidFill>
                  <a:srgbClr val="002060"/>
                </a:solidFill>
                <a:latin typeface="lucida grande"/>
              </a:rPr>
              <a:t> знаний и учебных навыков при завершении изучения блока учебной информации.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lucida grande"/>
              </a:rPr>
              <a:t>Отметки, выставленные за констатирующие работы, являются основой для определения итоговых отметок по курсу за отчетные периоды (полугодие, год).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129376"/>
            <a:ext cx="5615576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Виды 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критериального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 оценивания 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1" y="730792"/>
            <a:ext cx="3818481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Критериальное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 оценивание 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88274" y="1327231"/>
            <a:ext cx="1954767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Формирующее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(текущее)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оценивание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88139" y="1327231"/>
            <a:ext cx="2212658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Констатирующее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(итоговое)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оценивание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7427" y="2620913"/>
            <a:ext cx="3196461" cy="4237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lucida grande"/>
              </a:rPr>
              <a:t>Определение текущего уровня усвоения знаний и навыков в процессе повседневной работы в классе.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lucida grande"/>
              </a:rPr>
              <a:t>Формирующие оценки не влияют на итоговые оценки, и это позволяет снять страх у учащихся перед ошибками, которые неизбежны при первоначальном усвоении материала. 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144535" y="884661"/>
            <a:ext cx="576064" cy="377996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4" idx="3"/>
          </p:cNvCxnSpPr>
          <p:nvPr/>
        </p:nvCxnSpPr>
        <p:spPr>
          <a:xfrm>
            <a:off x="6590282" y="930847"/>
            <a:ext cx="813236" cy="33181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2"/>
          </p:cNvCxnSpPr>
          <p:nvPr/>
        </p:nvCxnSpPr>
        <p:spPr>
          <a:xfrm>
            <a:off x="1965658" y="2250561"/>
            <a:ext cx="1" cy="415118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6" idx="2"/>
          </p:cNvCxnSpPr>
          <p:nvPr/>
        </p:nvCxnSpPr>
        <p:spPr>
          <a:xfrm>
            <a:off x="7594468" y="2250561"/>
            <a:ext cx="0" cy="45836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01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60945" y="1772520"/>
            <a:ext cx="2351164" cy="258532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lucida grande"/>
              </a:rPr>
              <a:t>Оценивают у учащихся только то, чему учили, так как критерий оценивания представляет конкретное выражение учебных целей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60126" y="2276872"/>
            <a:ext cx="2316468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Практическая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значимость </a:t>
            </a:r>
          </a:p>
          <a:p>
            <a:pPr algn="ctr"/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критериального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оценивания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43363" y="260648"/>
            <a:ext cx="2354641" cy="92333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lucida grande"/>
              </a:rPr>
              <a:t>Оценивается только работа учащегося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547427"/>
            <a:ext cx="2101826" cy="34163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lucida grande"/>
              </a:rPr>
              <a:t>Работа учащегося сравнивается с образцом (эталоном) правильно выполненной работы, который известен учащимся заранее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80424" y="4963747"/>
            <a:ext cx="3880517" cy="175432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lucida grande"/>
              </a:rPr>
              <a:t>Учащемуся известен четкий алгоритм выведения оценки, по которому он сам может определить уровень своей работы и информировать родителей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 rot="10800000">
            <a:off x="4532770" y="1249297"/>
            <a:ext cx="241671" cy="955565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Стрелка влево 7"/>
          <p:cNvSpPr/>
          <p:nvPr/>
        </p:nvSpPr>
        <p:spPr>
          <a:xfrm>
            <a:off x="2474474" y="2665696"/>
            <a:ext cx="912053" cy="273619"/>
          </a:xfrm>
          <a:prstGeom prst="left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5890810" y="2665696"/>
            <a:ext cx="770135" cy="232012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4524009" y="3676051"/>
            <a:ext cx="216946" cy="1144541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4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52135" y="3322906"/>
            <a:ext cx="2226893" cy="132343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Критериальное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оценивание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 позволяет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учителям 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1307" y="1354702"/>
            <a:ext cx="2296805" cy="20005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Разработать</a:t>
            </a: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 критерии,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способствующие получению качественных результатов обучения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0033" y="3620181"/>
            <a:ext cx="2258078" cy="20313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Иметь оперативную информацию для анализа и планирования своей деятельности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95622" y="5791966"/>
            <a:ext cx="2460417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lucida grande"/>
              </a:rPr>
              <a:t>Улучшить качество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lucida grande"/>
              </a:rPr>
              <a:t>преподавания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23090" y="339042"/>
            <a:ext cx="2645231" cy="20313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Выстраивать индивидуальную траекторию обучения каждого ученика с учетом его индивидуальных особенностей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93076" y="3796933"/>
            <a:ext cx="2310182" cy="147732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Использовать разнообразные подходы и инструменты оценивания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44100" y="1493204"/>
            <a:ext cx="2308131" cy="175432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Вносить предложения по совершенствованию содержания учебной программы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Прямая со стрелкой 11"/>
          <p:cNvCxnSpPr>
            <a:stCxn id="3" idx="0"/>
          </p:cNvCxnSpPr>
          <p:nvPr/>
        </p:nvCxnSpPr>
        <p:spPr>
          <a:xfrm flipH="1" flipV="1">
            <a:off x="2590001" y="2114087"/>
            <a:ext cx="1875581" cy="1208819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3" idx="0"/>
            <a:endCxn id="10" idx="1"/>
          </p:cNvCxnSpPr>
          <p:nvPr/>
        </p:nvCxnSpPr>
        <p:spPr>
          <a:xfrm flipV="1">
            <a:off x="4465582" y="2370367"/>
            <a:ext cx="1778518" cy="952539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3" idx="0"/>
            <a:endCxn id="8" idx="2"/>
          </p:cNvCxnSpPr>
          <p:nvPr/>
        </p:nvCxnSpPr>
        <p:spPr>
          <a:xfrm flipH="1" flipV="1">
            <a:off x="4445706" y="2370367"/>
            <a:ext cx="19876" cy="952539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3" idx="1"/>
            <a:endCxn id="6" idx="3"/>
          </p:cNvCxnSpPr>
          <p:nvPr/>
        </p:nvCxnSpPr>
        <p:spPr>
          <a:xfrm flipH="1">
            <a:off x="2538111" y="3984626"/>
            <a:ext cx="814024" cy="651218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3" idx="3"/>
            <a:endCxn id="9" idx="1"/>
          </p:cNvCxnSpPr>
          <p:nvPr/>
        </p:nvCxnSpPr>
        <p:spPr>
          <a:xfrm>
            <a:off x="5579028" y="3984626"/>
            <a:ext cx="714048" cy="550971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3" idx="2"/>
          </p:cNvCxnSpPr>
          <p:nvPr/>
        </p:nvCxnSpPr>
        <p:spPr>
          <a:xfrm>
            <a:off x="4465582" y="4646345"/>
            <a:ext cx="0" cy="114562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29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94125" y="2729324"/>
            <a:ext cx="2226893" cy="132343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Критериальное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оценивание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позволяет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учащимся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6615" y="649341"/>
            <a:ext cx="3074744" cy="230832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Использовать многообразие стилей обучения, типов мыслительной деятельности и способностей для выражения своего понимания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62768" y="787842"/>
            <a:ext cx="2981379" cy="147732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Знать и понимать критерии оценивания для прогнозирования результата, осознавать критерии успеха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50584" y="4613282"/>
            <a:ext cx="1969063" cy="147732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Участвовать в рефлексии, оценивая себя и своих сверстников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41494" y="4329888"/>
            <a:ext cx="2602653" cy="175432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grande"/>
              </a:rPr>
              <a:t>Использовать знания для решения реальных задач, выражать разные точки зрения, критически мыслить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Прямая со стрелкой 8"/>
          <p:cNvCxnSpPr>
            <a:stCxn id="3" idx="0"/>
          </p:cNvCxnSpPr>
          <p:nvPr/>
        </p:nvCxnSpPr>
        <p:spPr>
          <a:xfrm flipH="1" flipV="1">
            <a:off x="3531359" y="1628800"/>
            <a:ext cx="1176213" cy="110052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3" idx="0"/>
          </p:cNvCxnSpPr>
          <p:nvPr/>
        </p:nvCxnSpPr>
        <p:spPr>
          <a:xfrm flipV="1">
            <a:off x="4707572" y="1526506"/>
            <a:ext cx="1055196" cy="1202818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3" idx="2"/>
          </p:cNvCxnSpPr>
          <p:nvPr/>
        </p:nvCxnSpPr>
        <p:spPr>
          <a:xfrm flipH="1">
            <a:off x="3319648" y="4052763"/>
            <a:ext cx="1387924" cy="1160685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3" idx="2"/>
            <a:endCxn id="7" idx="1"/>
          </p:cNvCxnSpPr>
          <p:nvPr/>
        </p:nvCxnSpPr>
        <p:spPr>
          <a:xfrm>
            <a:off x="4707572" y="4052763"/>
            <a:ext cx="1433922" cy="1154288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45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328811"/>
              </p:ext>
            </p:extLst>
          </p:nvPr>
        </p:nvGraphicFramePr>
        <p:xfrm>
          <a:off x="2051720" y="4869160"/>
          <a:ext cx="4918876" cy="820755"/>
        </p:xfrm>
        <a:graphic>
          <a:graphicData uri="http://schemas.openxmlformats.org/drawingml/2006/table">
            <a:tbl>
              <a:tblPr/>
              <a:tblGrid>
                <a:gridCol w="4918876"/>
              </a:tblGrid>
              <a:tr h="820755">
                <a:tc>
                  <a:txBody>
                    <a:bodyPr/>
                    <a:lstStyle/>
                    <a:p>
                      <a:pPr algn="ctr"/>
                      <a:r>
                        <a:rPr lang="ru-RU" b="0" i="0" dirty="0" smtClean="0">
                          <a:effectLst/>
                          <a:latin typeface="inherit"/>
                        </a:rPr>
                        <a:t> </a:t>
                      </a:r>
                      <a:r>
                        <a:rPr lang="ru-RU" b="1" i="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inherit"/>
                        </a:rPr>
                        <a:t>Обеспечивать ребенку поддержку </a:t>
                      </a:r>
                      <a:endParaRPr lang="ru-RU" b="1" i="0" dirty="0" smtClean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inherit"/>
                      </a:endParaRPr>
                    </a:p>
                    <a:p>
                      <a:pPr algn="ctr"/>
                      <a:r>
                        <a:rPr lang="ru-RU" b="1" i="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inherit"/>
                        </a:rPr>
                        <a:t>в </a:t>
                      </a:r>
                      <a:r>
                        <a:rPr lang="ru-RU" b="1" i="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inherit"/>
                        </a:rPr>
                        <a:t>процессе обучения. </a:t>
                      </a:r>
                    </a:p>
                  </a:txBody>
                  <a:tcPr marL="68580" marR="6858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350821" y="2476413"/>
            <a:ext cx="2226893" cy="132343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Критериальное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оценивание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позволяет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родителям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heri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59" y="981567"/>
            <a:ext cx="3595023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Получать доказательства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 уровня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обученности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 ребенка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19944" y="973544"/>
            <a:ext cx="2870658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inherit"/>
              </a:rPr>
              <a:t>Отслеживать прогресс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inherit"/>
              </a:rPr>
              <a:t>в обучении ребенка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464267" y="3933056"/>
            <a:ext cx="2171" cy="877067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 flipV="1">
            <a:off x="3598142" y="1429679"/>
            <a:ext cx="867386" cy="991209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4572000" y="1429679"/>
            <a:ext cx="1339670" cy="99121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79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310186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Мониторинг по 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казахскому языку</a:t>
            </a:r>
            <a:endParaRPr lang="ru-RU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ачальных классов многопрофильной школы-лицея №5 имени С. Сейфуллина за І-І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четверть 2020-2021 учебный год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428250"/>
              </p:ext>
            </p:extLst>
          </p:nvPr>
        </p:nvGraphicFramePr>
        <p:xfrm>
          <a:off x="683568" y="1628800"/>
          <a:ext cx="7632848" cy="188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/>
                <a:gridCol w="1584176"/>
                <a:gridCol w="576064"/>
                <a:gridCol w="720080"/>
                <a:gridCol w="576064"/>
                <a:gridCol w="760646"/>
                <a:gridCol w="1975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Четверть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учащихся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«5»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«4»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«3»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«2»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Качество </a:t>
                      </a:r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175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175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динамика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+ 4%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515435871"/>
              </p:ext>
            </p:extLst>
          </p:nvPr>
        </p:nvGraphicFramePr>
        <p:xfrm>
          <a:off x="1547664" y="3789040"/>
          <a:ext cx="6696744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110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310186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Мониторинг по математике</a:t>
            </a:r>
          </a:p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ачальных классов многопрофильной школы-лицея №5 имени С. Сейфуллина за І-І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четверть 2020-2021 учебный год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963824"/>
              </p:ext>
            </p:extLst>
          </p:nvPr>
        </p:nvGraphicFramePr>
        <p:xfrm>
          <a:off x="683568" y="1628800"/>
          <a:ext cx="7632848" cy="188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/>
                <a:gridCol w="1584176"/>
                <a:gridCol w="576064"/>
                <a:gridCol w="720080"/>
                <a:gridCol w="576064"/>
                <a:gridCol w="760646"/>
                <a:gridCol w="1975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Четверть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учащихся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«5»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«4»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«3»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«2»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Качество </a:t>
                      </a:r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175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72%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175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75,4%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динамика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+ 3,4%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199985936"/>
              </p:ext>
            </p:extLst>
          </p:nvPr>
        </p:nvGraphicFramePr>
        <p:xfrm>
          <a:off x="1547664" y="3789040"/>
          <a:ext cx="6696744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084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161</TotalTime>
  <Words>826</Words>
  <Application>Microsoft Office PowerPoint</Application>
  <PresentationFormat>Экран (4:3)</PresentationFormat>
  <Paragraphs>143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Воздушный поток</vt:lpstr>
      <vt:lpstr>1_Воздушный поток</vt:lpstr>
      <vt:lpstr>Критериальное оценивание  как новая технология обучения  в современной школе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Критериальное оценивание  как новая технология обучения  в современной школе </dc:title>
  <dc:creator>Saule Maratovna</dc:creator>
  <cp:lastModifiedBy>Женис</cp:lastModifiedBy>
  <cp:revision>32</cp:revision>
  <dcterms:created xsi:type="dcterms:W3CDTF">2021-08-06T05:46:14Z</dcterms:created>
  <dcterms:modified xsi:type="dcterms:W3CDTF">2021-08-06T12:57:14Z</dcterms:modified>
</cp:coreProperties>
</file>