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0" r:id="rId2"/>
    <p:sldId id="268" r:id="rId3"/>
    <p:sldId id="269" r:id="rId4"/>
    <p:sldId id="270" r:id="rId5"/>
    <p:sldId id="271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4725B-A109-4404-9B46-D2E87AA2D80E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046E-A07C-49FA-99D7-FD1510D837A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«2021-2022 ОҚУ ЖЫЛЫНДА ҚАЗАҚСТАН РЕСПУБЛИКАСЫНЫҢ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ОРТА БІЛІМ БЕРУ ҰЙЫМДАРЫНДА ОҚУ ПРОЦЕСІН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ҰЙЫМДАСТЫРУДЫҢ 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ЕРЕКШЕЛІКТЕРІ ТУРАЛЫ»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ӘДІСТЕМЕЛІК НҰСҚАУ ХАТ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4581128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Турсунбекова </a:t>
            </a:r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Ж.К, Ақмола облысы білім басқармасының «Облыстық оқу-әдістемелік кабинеті» КММ мектепке дейінгі және жалпы орта білім беру бөлімінің әдіскері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Типтік оқу жоспарының қысқартылуы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“Әліппе”/ “Ана тілі”, “Букварь”, “Обучение грамоте” Цифрлық сауттылық 1 сынып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Қашықтықтан оқу жағдайындағы олқылықтардың орнын толтыру.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Шахмат, Тоғызқұмалақ, Үстел тенисі бағдарламалары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4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Білім беру мазмұны</a:t>
            </a:r>
            <a:endParaRPr kumimoji="0" lang="ru-RU" sz="4000" b="1" i="1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Қашықтықтан оқу (Ереже негізінде)</a:t>
            </a:r>
          </a:p>
          <a:p>
            <a:pPr lvl="0"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«Жазғы онлайн-мектеп» 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«Ыбырай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онлайн-сабақтары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» жобасы.</a:t>
            </a:r>
          </a:p>
          <a:p>
            <a:pPr>
              <a:buFont typeface="Wingdings" pitchFamily="2" charset="2"/>
              <a:buChar char="Ø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Оқушылардың денсаулықтарын жақсарту, дамытуға байланысты ұсыныстар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/>
          </a:p>
          <a:p>
            <a:endParaRPr lang="ru-RU" dirty="0"/>
          </a:p>
        </p:txBody>
      </p:sp>
      <p:sp>
        <p:nvSpPr>
          <p:cNvPr id="4" name="Содержимое 3"/>
          <p:cNvSpPr txBox="1"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Білім беру процесі.</a:t>
            </a:r>
            <a:endParaRPr kumimoji="0" lang="ru-RU" sz="4000" b="1" i="1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Тәрбие жұмысы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Дебаттар,өзін-өзі басқару,оқуға құштар мектеп,театр,медиация.</a:t>
            </a: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34 сынып сағаттарының тақырыптар сілтемесі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Күнделікті 20 минуттық  кітап оқу.</a:t>
            </a:r>
          </a:p>
        </p:txBody>
      </p:sp>
      <p:sp>
        <p:nvSpPr>
          <p:cNvPr id="4" name="Содержимое 3"/>
          <p:cNvSpPr txBox="1">
            <a:spLocks/>
          </p:cNvSpPr>
          <p:nvPr/>
        </p:nvSpPr>
        <p:spPr>
          <a:xfrm>
            <a:off x="539552" y="260648"/>
            <a:ext cx="8229600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Тәрбие жұмысы</a:t>
            </a:r>
            <a:endParaRPr kumimoji="0" lang="ru-RU" sz="4000" b="1" i="1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Педагогтарды тарификациялау  тіртібі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Жан басына шаққанда қаржыландыру.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Мұғалімдерді жұмысқа қабылдау ережесі, “Мұғалім сымбаты” жобасы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Оқу процесін ұйымдастыру ерекшеліктер</a:t>
            </a:r>
            <a:r>
              <a:rPr lang="kk-KZ" dirty="0" smtClean="0"/>
              <a:t>і</a:t>
            </a:r>
            <a:endParaRPr lang="ru-RU" dirty="0"/>
          </a:p>
        </p:txBody>
      </p:sp>
      <p:sp>
        <p:nvSpPr>
          <p:cNvPr id="4" name="Содержимое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k-KZ" sz="4000" b="1" i="1" dirty="0" smtClean="0">
                <a:latin typeface="Times New Roman" pitchFamily="18" charset="0"/>
                <a:cs typeface="Times New Roman" pitchFamily="18" charset="0"/>
              </a:rPr>
              <a:t>Мектепішілік басқару</a:t>
            </a:r>
            <a:endParaRPr kumimoji="0" lang="ru-RU" sz="4000" b="1" i="1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Типтік оқу жоспарының қысқартылуы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528" y="2708920"/>
          <a:ext cx="8496947" cy="4149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81386"/>
                <a:gridCol w="1416157"/>
                <a:gridCol w="1490692"/>
                <a:gridCol w="1341623"/>
                <a:gridCol w="1267089"/>
              </a:tblGrid>
              <a:tr h="92201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Сыныптар 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830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Times New Roman" pitchFamily="18" charset="0"/>
                          <a:ea typeface="TimesNewRomanPSMT"/>
                          <a:cs typeface="Times New Roman" pitchFamily="18" charset="0"/>
                        </a:rPr>
                        <a:t>Үлгілік оқу </a:t>
                      </a:r>
                      <a:r>
                        <a:rPr lang="kk-KZ" sz="2400" b="1" dirty="0" smtClean="0">
                          <a:latin typeface="Times New Roman" pitchFamily="18" charset="0"/>
                          <a:ea typeface="TimesNewRomanPSMT"/>
                          <a:cs typeface="Times New Roman" pitchFamily="18" charset="0"/>
                        </a:rPr>
                        <a:t>жоспары(жаңартылған </a:t>
                      </a:r>
                      <a:r>
                        <a:rPr lang="kk-KZ" sz="2400" b="1" dirty="0">
                          <a:latin typeface="Times New Roman" pitchFamily="18" charset="0"/>
                          <a:ea typeface="TimesNewRomanPSMT"/>
                          <a:cs typeface="Times New Roman" pitchFamily="18" charset="0"/>
                        </a:rPr>
                        <a:t>мазмұн)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24,5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26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8440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Times New Roman" pitchFamily="18" charset="0"/>
                          <a:ea typeface="TimesNewRomanPSMT"/>
                          <a:cs typeface="Times New Roman" pitchFamily="18" charset="0"/>
                        </a:rPr>
                        <a:t>Үлгілік оқу </a:t>
                      </a:r>
                      <a:r>
                        <a:rPr lang="kk-KZ" sz="2400" b="1" dirty="0" smtClean="0">
                          <a:latin typeface="Times New Roman" pitchFamily="18" charset="0"/>
                          <a:ea typeface="TimesNewRomanPSMT"/>
                          <a:cs typeface="Times New Roman" pitchFamily="18" charset="0"/>
                        </a:rPr>
                        <a:t>жоспары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ea typeface="TimesNewRomanPSMT"/>
                          <a:cs typeface="Times New Roman" pitchFamily="18" charset="0"/>
                        </a:rPr>
                        <a:t> (</a:t>
                      </a:r>
                      <a:r>
                        <a:rPr lang="kk-KZ" sz="2400" b="1" dirty="0" smtClean="0">
                          <a:latin typeface="Times New Roman" pitchFamily="18" charset="0"/>
                          <a:ea typeface="TimesNewRomanPSMT"/>
                          <a:cs typeface="Times New Roman" pitchFamily="18" charset="0"/>
                        </a:rPr>
                        <a:t>төменде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dirty="0" smtClean="0">
                          <a:latin typeface="Times New Roman" pitchFamily="18" charset="0"/>
                          <a:ea typeface="TimesNewRomanPSMT"/>
                          <a:cs typeface="Times New Roman" pitchFamily="18" charset="0"/>
                        </a:rPr>
                        <a:t>тілген оқу</a:t>
                      </a:r>
                      <a:r>
                        <a:rPr lang="ru-RU" sz="2400" b="1" baseline="0" dirty="0" smtClean="0">
                          <a:latin typeface="Times New Roman" pitchFamily="18" charset="0"/>
                          <a:ea typeface="TimesNewRomanPSMT"/>
                          <a:cs typeface="Times New Roman" pitchFamily="18" charset="0"/>
                        </a:rPr>
                        <a:t> </a:t>
                      </a:r>
                      <a:r>
                        <a:rPr lang="kk-KZ" sz="2400" b="1" dirty="0" smtClean="0">
                          <a:latin typeface="Times New Roman" pitchFamily="18" charset="0"/>
                          <a:ea typeface="TimesNewRomanPSMT"/>
                          <a:cs typeface="Times New Roman" pitchFamily="18" charset="0"/>
                        </a:rPr>
                        <a:t>жүктемесімен</a:t>
                      </a:r>
                      <a:r>
                        <a:rPr lang="kk-KZ" sz="2400" b="1" dirty="0">
                          <a:latin typeface="Times New Roman" pitchFamily="18" charset="0"/>
                          <a:ea typeface="TimesNewRomanPSMT"/>
                          <a:cs typeface="Times New Roman" pitchFamily="18" charset="0"/>
                        </a:rPr>
                        <a:t>)</a:t>
                      </a:r>
                      <a:endParaRPr lang="ru-RU" sz="24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22,5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25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kk-KZ" sz="2400" b="1" i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2400" b="1" i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</a:t>
                      </a:r>
                      <a:endParaRPr lang="ru-RU" sz="2400" b="1" i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1520" y="980728"/>
            <a:ext cx="86419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 жүктемесі төмендетілген Үлгілік оқу жоспарларына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сәйкес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пәндердің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Үлгілік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 бағдарламалары әзірленген және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ҚР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ғылым министрінің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27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қарашадағы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№ 496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бұйрығымен бекітілген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467544" y="476672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«Әліппе» пәні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Әліппеге дейінгі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және әліппе кезеңі  «Әліппе» пәні арқылы жүзеге асады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Тілдік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әдебиеттік білімге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дайындықтың алдын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кезеңі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сондай-ақ одан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оқытудың негізі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Пәнді оқытудың ерекшелігі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жалпыдидактикалық ұстанымдар және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Байтұрсынұлының әдістемелік ұстанымдары негізінде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айқындалды: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дыбыспен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жаттығу;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әрбір дыбыстың сөз жасаудағы қызметін есепке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оңайдан қиынға, жеңілден күрделіге өту;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тәжірибе арқылы өздігінен алу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283</Words>
  <Application>Microsoft Office PowerPoint</Application>
  <PresentationFormat>Экран (4:3)</PresentationFormat>
  <Paragraphs>64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Білім беру мазмұны</vt:lpstr>
      <vt:lpstr>Білім беру процесі.</vt:lpstr>
      <vt:lpstr>Тәрбие жұмысы </vt:lpstr>
      <vt:lpstr>Мектепішілік басқару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4</cp:revision>
  <dcterms:created xsi:type="dcterms:W3CDTF">2021-08-07T14:31:04Z</dcterms:created>
  <dcterms:modified xsi:type="dcterms:W3CDTF">2021-08-08T12:34:28Z</dcterms:modified>
</cp:coreProperties>
</file>