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344" r:id="rId4"/>
    <p:sldId id="261" r:id="rId5"/>
    <p:sldId id="341" r:id="rId6"/>
    <p:sldId id="258" r:id="rId7"/>
    <p:sldId id="260" r:id="rId8"/>
    <p:sldId id="348" r:id="rId9"/>
    <p:sldId id="259" r:id="rId10"/>
    <p:sldId id="349" r:id="rId11"/>
    <p:sldId id="350" r:id="rId12"/>
    <p:sldId id="351" r:id="rId13"/>
    <p:sldId id="352" r:id="rId14"/>
    <p:sldId id="353" r:id="rId15"/>
    <p:sldId id="354" r:id="rId16"/>
    <p:sldId id="355" r:id="rId17"/>
    <p:sldId id="356" r:id="rId18"/>
    <p:sldId id="357" r:id="rId19"/>
    <p:sldId id="358" r:id="rId20"/>
    <p:sldId id="359" r:id="rId21"/>
    <p:sldId id="360" r:id="rId22"/>
    <p:sldId id="361" r:id="rId23"/>
    <p:sldId id="362" r:id="rId24"/>
    <p:sldId id="346" r:id="rId25"/>
    <p:sldId id="347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07.08.2021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07.08.2021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07.08.2021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20.xml"/><Relationship Id="rId3" Type="http://schemas.openxmlformats.org/officeDocument/2006/relationships/hyperlink" Target="&#1055;&#1088;&#1077;&#1079;&#1077;&#1085;&#1090;&#1072;&#1094;&#1080;&#1103;%20Microsoft%20PowerPoint.pptx%20&#1084;&#1072;&#1086;&#1103;.pptx%201.pptx" TargetMode="External"/><Relationship Id="rId7" Type="http://schemas.openxmlformats.org/officeDocument/2006/relationships/slide" Target="slide14.xml"/><Relationship Id="rId12" Type="http://schemas.openxmlformats.org/officeDocument/2006/relationships/slide" Target="slide19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11" Type="http://schemas.openxmlformats.org/officeDocument/2006/relationships/slide" Target="slide18.xml"/><Relationship Id="rId5" Type="http://schemas.openxmlformats.org/officeDocument/2006/relationships/slide" Target="slide12.xml"/><Relationship Id="rId10" Type="http://schemas.openxmlformats.org/officeDocument/2006/relationships/slide" Target="slide17.xml"/><Relationship Id="rId4" Type="http://schemas.openxmlformats.org/officeDocument/2006/relationships/slide" Target="slide11.xml"/><Relationship Id="rId9" Type="http://schemas.openxmlformats.org/officeDocument/2006/relationships/slide" Target="slide16.xml"/><Relationship Id="rId14" Type="http://schemas.openxmlformats.org/officeDocument/2006/relationships/slide" Target="slide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88640"/>
            <a:ext cx="8280920" cy="882119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КГУ Общеобразовательная школа №3 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П. И. Морозова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г. Щучинск</a:t>
            </a: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1628800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 по обобщению передового  педагогического опыта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923928" y="4275073"/>
            <a:ext cx="5077072" cy="882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pPr algn="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Пухнова Елена Борисовна</a:t>
            </a:r>
          </a:p>
        </p:txBody>
      </p:sp>
    </p:spTree>
    <p:extLst>
      <p:ext uri="{BB962C8B-B14F-4D97-AF65-F5344CB8AC3E}">
        <p14:creationId xmlns:p14="http://schemas.microsoft.com/office/powerpoint/2010/main" val="332193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140133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Педагогический опыт- 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628800"/>
            <a:ext cx="7704856" cy="3024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исследователей нет единой точки зрения на определение и понимание передового педагогического опыта. По мнению Я.С.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Турбовского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понятие «передовой педагогический опыт» насчитывает до 40 определений. </a:t>
            </a:r>
          </a:p>
        </p:txBody>
      </p:sp>
    </p:spTree>
    <p:extLst>
      <p:ext uri="{BB962C8B-B14F-4D97-AF65-F5344CB8AC3E}">
        <p14:creationId xmlns:p14="http://schemas.microsoft.com/office/powerpoint/2010/main" val="344877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628800"/>
            <a:ext cx="8496944" cy="3057520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Передовым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следует считать такой опыт, который опирается на проверенные практикой научные достижения, оказывает существенное влияние на совершенствование качества воспитания и обучения, повышение уровня знаний, умений и навыков, уровня воспитанности детей, не требует дополнительных затрат времени и сил педагога и детей, доступен для применения в различных условиях основной массой педагогов (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Федоров Г.В.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Л.Г.Радионова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774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Содержимое 1"/>
          <p:cNvSpPr>
            <a:spLocks noGrp="1"/>
          </p:cNvSpPr>
          <p:nvPr>
            <p:ph idx="4294967295"/>
          </p:nvPr>
        </p:nvSpPr>
        <p:spPr>
          <a:xfrm>
            <a:off x="251520" y="836712"/>
            <a:ext cx="8496944" cy="550547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dirty="0"/>
              <a:t>-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целостная система педагогической деятельности (</a:t>
            </a:r>
            <a:r>
              <a:rPr lang="ru-RU" sz="19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изучение и обобщение занимает определенное время- более 1 года); </a:t>
            </a:r>
          </a:p>
          <a:p>
            <a:pPr marL="4572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система работы педагога по определенной проблеме/авторской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идее </a:t>
            </a:r>
            <a:r>
              <a:rPr lang="ru-RU" sz="19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9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возможно изучение опыта в течение одного года); </a:t>
            </a:r>
          </a:p>
          <a:p>
            <a:pPr marL="4572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использование одного методического приема </a:t>
            </a:r>
            <a:r>
              <a:rPr lang="ru-RU" sz="19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(длительность исследования определяет сам учитель); </a:t>
            </a:r>
          </a:p>
          <a:p>
            <a:pPr marL="4572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система работы учителя по преподаваемому предмету; </a:t>
            </a:r>
          </a:p>
          <a:p>
            <a:pPr marL="4572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авторская программа; </a:t>
            </a:r>
          </a:p>
          <a:p>
            <a:pPr marL="4572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система методических приемов </a:t>
            </a:r>
            <a:r>
              <a:rPr lang="ru-RU" sz="19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(например, использование упражнений для эффективного закрепления учебного материала по математике); </a:t>
            </a:r>
          </a:p>
          <a:p>
            <a:pPr marL="4572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система работы учителя по повышению качества знаний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обучающихся </a:t>
            </a:r>
            <a:r>
              <a:rPr lang="ru-RU" sz="19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9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например, проведение дополнительных занятий с целью формирования познавательной мотивации по предмету-кружки, факультативы); </a:t>
            </a:r>
          </a:p>
          <a:p>
            <a:pPr marL="4572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эффективные средства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обучения </a:t>
            </a:r>
            <a:r>
              <a:rPr lang="ru-RU" sz="19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9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использование на роках цифровых образовательных ресурсов, пособия, карточки и </a:t>
            </a:r>
            <a:r>
              <a:rPr lang="ru-RU" sz="19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</a:t>
            </a:r>
            <a:r>
              <a:rPr lang="ru-RU" sz="19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16632"/>
            <a:ext cx="8424936" cy="108012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может быть опытом?</a:t>
            </a:r>
            <a:endParaRPr lang="x-none" sz="3600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58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88F531E-0092-4551-B421-2A6B253909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552" y="1772816"/>
            <a:ext cx="8280920" cy="4377872"/>
          </a:xfrm>
        </p:spPr>
        <p:txBody>
          <a:bodyPr>
            <a:normAutofit fontScale="92500"/>
          </a:bodyPr>
          <a:lstStyle/>
          <a:p>
            <a:pPr marL="342900" lvl="0" indent="-342900">
              <a:buFont typeface="Wingdings" pitchFamily="2" charset="2"/>
              <a:buChar char="Ø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высокая результативность учебно – воспитательного процесса;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творческая новизна опыта, новаторские начинания педагога;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длительность функционирования опыта (стабильность);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актуальность темы опыта, перспективность;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научная обоснованность (научные закономерности, принципы, лежащие в основе опыта);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рациональный расход времени на достижение высоких результатов с помощью оригинальных методик;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умение обнаруживать и преодолевать недостатки, противоречия.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endParaRPr lang="x-none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2"/>
            <a:ext cx="8712968" cy="1080120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3200" dirty="0">
                <a:solidFill>
                  <a:srgbClr val="FF0000"/>
                </a:solidFill>
                <a:effectLst/>
              </a:rPr>
              <a:t>Критерии передового </a:t>
            </a:r>
            <a:r>
              <a:rPr lang="ru-RU" sz="3200" dirty="0" smtClean="0">
                <a:solidFill>
                  <a:srgbClr val="FF0000"/>
                </a:solidFill>
                <a:effectLst/>
              </a:rPr>
              <a:t/>
            </a:r>
            <a:br>
              <a:rPr lang="ru-RU" sz="3200" dirty="0" smtClean="0">
                <a:solidFill>
                  <a:srgbClr val="FF0000"/>
                </a:solidFill>
                <a:effectLst/>
              </a:rPr>
            </a:br>
            <a:r>
              <a:rPr lang="ru-RU" sz="3200" dirty="0" smtClean="0">
                <a:solidFill>
                  <a:srgbClr val="FF0000"/>
                </a:solidFill>
                <a:effectLst/>
              </a:rPr>
              <a:t>педагогического </a:t>
            </a:r>
            <a:r>
              <a:rPr lang="ru-RU" sz="3200" dirty="0">
                <a:solidFill>
                  <a:srgbClr val="FF0000"/>
                </a:solidFill>
                <a:effectLst/>
              </a:rPr>
              <a:t>опыта.</a:t>
            </a:r>
            <a:r>
              <a:rPr lang="ru-RU" sz="32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98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71600" y="1412776"/>
            <a:ext cx="7533456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Написанная работа должна быть максимально авторской и показывать подход конкретного педагога к решению профессиональных затруднений. </a:t>
            </a:r>
          </a:p>
          <a:p>
            <a:pPr marL="45720" indent="0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Описывать опыт надо таким образом, чтобы заинтересовать своих коллег и привлечь внимание других учителей.</a:t>
            </a:r>
          </a:p>
          <a:p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74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352928" cy="1368152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Структура ППО: портфолио </a:t>
            </a:r>
            <a:r>
              <a:rPr lang="kk-KZ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бумажном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электронном носителях (</a:t>
            </a:r>
            <a:r>
              <a:rPr lang="kk-KZ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флэш-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диске);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0" dirty="0">
                <a:latin typeface="Times New Roman" pitchFamily="18" charset="0"/>
                <a:cs typeface="Times New Roman" pitchFamily="18" charset="0"/>
              </a:rPr>
            </a:br>
            <a:endParaRPr lang="ru-RU" sz="4000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196752"/>
            <a:ext cx="8568952" cy="547260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.Титульный лист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Содержание папки- перечень документов, содержащихся в папке; </a:t>
            </a:r>
            <a:b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Заявление </a:t>
            </a:r>
            <a: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педагога (по соответствующей форме);</a:t>
            </a:r>
            <a:b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Обобщение педагогического опыта- описание опыта;</a:t>
            </a:r>
          </a:p>
          <a:p>
            <a:pPr marL="45720" indent="0">
              <a:buNone/>
            </a:pPr>
            <a:endParaRPr lang="ru-RU" sz="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Список и копии публикаций по заявленной проблеме;</a:t>
            </a:r>
          </a:p>
          <a:p>
            <a:pPr marL="45720" indent="0">
              <a:buNone/>
            </a:pPr>
            <a:endParaRPr lang="ru-RU" sz="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Справка Национального центра научно-технической информации по проверке диссертации на использование заявителем заимствованного материала без ссылки на автора и источник заимствования;</a:t>
            </a:r>
          </a:p>
          <a:p>
            <a:pPr marL="45720" indent="0">
              <a:buNone/>
            </a:pPr>
            <a:endParaRPr lang="ru-RU" sz="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7.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Рецензии </a:t>
            </a:r>
            <a: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содержание педагогического проекта(1-ая – от педагога с ученой степенью доктора/кандидата по профилю, 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2-ая от педагога-мастера, исследователя или педагога высшей/первой категории с другой организации образования);</a:t>
            </a:r>
          </a:p>
          <a:p>
            <a:pPr marL="45720" indent="0">
              <a:buNone/>
            </a:pPr>
            <a:endParaRPr lang="ru-RU" sz="2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87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692696"/>
            <a:ext cx="8424936" cy="590465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8.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Выписка из протокола заседания  школьного (и  районного) экспертного совета подписанный председателем и секретарем и заверенный печатью;</a:t>
            </a:r>
          </a:p>
          <a:p>
            <a:pPr marL="45720" indent="0">
              <a:buNone/>
            </a:pPr>
            <a:endParaRPr lang="ru-RU" sz="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9.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Копии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заверенные директором, об образовании;</a:t>
            </a:r>
          </a:p>
          <a:p>
            <a:pPr marL="45720" indent="0">
              <a:buNone/>
            </a:pPr>
            <a:endParaRPr lang="ru-RU" sz="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/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Личный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листок, заверенный печатью основного места работы.</a:t>
            </a:r>
          </a:p>
          <a:p>
            <a:pPr marL="45720" indent="0">
              <a:buNone/>
            </a:pPr>
            <a:endParaRPr lang="ru-RU" sz="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Акт внедрения (по годам) в не менее 2-х организациях образования с указанием влияния представляемого педагогического опыта на качество знаний обучающихся.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Отзывы учителей, апробирующие  опыт по проблемной теме.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ru-RU" sz="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Ходатайство от директора школы;</a:t>
            </a:r>
          </a:p>
          <a:p>
            <a:pPr marL="45720" indent="0">
              <a:buNone/>
            </a:pPr>
            <a:endParaRPr lang="ru-RU" sz="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Представление от директора школы;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807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Содержимое 1"/>
          <p:cNvSpPr>
            <a:spLocks noGrp="1"/>
          </p:cNvSpPr>
          <p:nvPr>
            <p:ph idx="4294967295"/>
          </p:nvPr>
        </p:nvSpPr>
        <p:spPr>
          <a:xfrm>
            <a:off x="395536" y="764704"/>
            <a:ext cx="8229600" cy="583264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Тема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 action="ppaction://hlinkpres?slideindex=1&amp;slidetitle="/>
              </a:rPr>
              <a:t>опыта </a:t>
            </a:r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Сведения об авторе опыта </a:t>
            </a:r>
            <a:endParaRPr lang="ru-RU" sz="1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 action="ppaction://hlinksldjump"/>
              </a:rPr>
              <a:t>Актуальность </a:t>
            </a:r>
            <a:r>
              <a:rPr lang="ru-RU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опыта 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 action="ppaction://hlinksldjump"/>
              </a:rPr>
              <a:t>Теоретическое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 action="ppaction://hlinksldjump"/>
              </a:rPr>
              <a:t>обоснование опыта </a:t>
            </a:r>
            <a:endParaRPr lang="ru-RU" sz="1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7" action="ppaction://hlinksldjump"/>
              </a:rPr>
              <a:t>Педагогическая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7" action="ppaction://hlinksldjump"/>
              </a:rPr>
              <a:t>идея </a:t>
            </a:r>
            <a:endParaRPr lang="ru-RU" sz="1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8" action="ppaction://hlinksldjump"/>
              </a:rPr>
              <a:t>Цели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8" action="ppaction://hlinksldjump"/>
              </a:rPr>
              <a:t>и задачи педагогической </a:t>
            </a:r>
            <a:endParaRPr lang="ru-RU" sz="1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9" action="ppaction://hlinksldjump"/>
              </a:rPr>
              <a:t>Новизна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9" action="ppaction://hlinksldjump"/>
              </a:rPr>
              <a:t>.</a:t>
            </a:r>
            <a:endParaRPr lang="x-none" sz="1800" dirty="0">
              <a:effectLst/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10" action="ppaction://hlinksldjump"/>
              </a:rPr>
              <a:t>Практическая значимость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10" action="ppaction://hlinksldjump"/>
              </a:rPr>
              <a:t>.</a:t>
            </a:r>
            <a:endParaRPr lang="x-none" sz="1800" dirty="0">
              <a:effectLst/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11" action="ppaction://hlinksldjump"/>
              </a:rPr>
              <a:t>Организация образовательного </a:t>
            </a:r>
            <a:r>
              <a:rPr lang="ru-RU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11" action="ppaction://hlinksldjump"/>
              </a:rPr>
              <a:t>процесса</a:t>
            </a:r>
            <a:endParaRPr lang="kk-KZ" sz="1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  <a:hlinkClick r:id="rId12" action="ppaction://hlinksldjump"/>
              </a:rPr>
              <a:t>Содержание </a:t>
            </a:r>
            <a:r>
              <a:rPr lang="ru-RU" sz="1800" dirty="0">
                <a:latin typeface="Times New Roman" pitchFamily="18" charset="0"/>
                <a:cs typeface="Times New Roman" pitchFamily="18" charset="0"/>
                <a:hlinkClick r:id="rId12" action="ppaction://hlinksldjump"/>
              </a:rPr>
              <a:t>образования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1800" dirty="0">
                <a:latin typeface="Times New Roman" pitchFamily="18" charset="0"/>
                <a:cs typeface="Times New Roman" pitchFamily="18" charset="0"/>
                <a:hlinkClick r:id="rId13" action="ppaction://hlinksldjump"/>
              </a:rPr>
              <a:t>Результативность опыта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1800" dirty="0">
                <a:latin typeface="Times New Roman" pitchFamily="18" charset="0"/>
                <a:cs typeface="Times New Roman" pitchFamily="18" charset="0"/>
                <a:hlinkClick r:id="rId14" action="ppaction://hlinksldjump"/>
              </a:rPr>
              <a:t>Приложения к описанию опыта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x-none" sz="2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eaLnBrk="1" hangingPunct="1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5780" y="0"/>
            <a:ext cx="8532440" cy="647798"/>
          </a:xfrm>
        </p:spPr>
        <p:txBody>
          <a:bodyPr>
            <a:noAutofit/>
          </a:bodyPr>
          <a:lstStyle/>
          <a:p>
            <a:pPr marL="0" indent="0" algn="ctr" eaLnBrk="1" hangingPunct="1">
              <a:buNone/>
              <a:defRPr/>
            </a:pPr>
            <a:r>
              <a:rPr lang="ru-RU" sz="24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Структура целостного описания опыта работы.</a:t>
            </a:r>
            <a:r>
              <a:rPr lang="ru-RU" sz="2400" b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19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731520"/>
            <a:ext cx="8424936" cy="5649808"/>
          </a:xfrm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Тема опыта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должна быть сформулирована  четко, конкретно,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грамотно и отражать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главное направление в содержании работы учителя. При формулировании темы необходимо ответить на вопросы: «Что я делаю? Для чего? С какой целью?». Обычно тема опыта состоит из двух частей. Одна часть отражает направление деятельности педагога, т.е. что он формирует, развивает, совершенствует, отрабатывает у своих учеников, во второй части отражаются средства, способы, пути достижения высоких результатов в обучении и развитии учащихся в указанном направлении.  При формулировании темы можно использовать клише: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«Использование… для…», «Приемы (методы)… как средство развития (формирования, совершенствования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)…»,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«… как основа …»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др.</a:t>
            </a:r>
          </a:p>
          <a:p>
            <a:endParaRPr lang="ru-RU" dirty="0"/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7812360" y="5661248"/>
            <a:ext cx="792088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31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2060848"/>
            <a:ext cx="8640960" cy="3474720"/>
          </a:xfrm>
        </p:spPr>
        <p:txBody>
          <a:bodyPr/>
          <a:lstStyle/>
          <a:p>
            <a:pPr lvl="0"/>
            <a:r>
              <a:rPr lang="ru-RU" b="1" dirty="0">
                <a:latin typeface="Times New Roman" pitchFamily="18" charset="0"/>
                <a:cs typeface="Times New Roman" pitchFamily="18" charset="0"/>
              </a:rPr>
              <a:t>Сведения об авторе опыта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(Ф.И.О., место работы, педагогический стаж,  преподаваемые предметы, специальность, контактный телефон).</a:t>
            </a:r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7812360" y="5805264"/>
            <a:ext cx="864096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34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136904" cy="5649808"/>
          </a:xfrm>
        </p:spPr>
        <p:txBody>
          <a:bodyPr>
            <a:normAutofit fontScale="92500"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описании актуальности опыта педагог может использовать следующие формулировки: «</a:t>
            </a:r>
            <a:r>
              <a:rPr lang="ru-RU" sz="2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меня эта тема актуальна, потому что…»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«</a:t>
            </a:r>
            <a:r>
              <a:rPr lang="ru-RU" sz="2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Актуальность темы обусловлена …»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«Работа по данному направлению позволяет решить проблему …».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актуальности можно указать затруднения, которые встречаются в массовой практике, но успешно решаются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представленном   опыте;  раскрыть значение темы для современной системы образования, конкретного учреждения образования, класса или конкретного педагога; обозначить, кому может быть полезен данный опыт.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Инструментарием для выявления проблемы являются диагностики, анкеты, самоанализ учебных занятий, анализ работ учащихся, мониторинг и так далее.</a:t>
            </a:r>
          </a:p>
          <a:p>
            <a:pPr marL="45720" indent="0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8244408" y="6157810"/>
            <a:ext cx="720080" cy="4766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50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731520"/>
            <a:ext cx="8568952" cy="5793824"/>
          </a:xfrm>
        </p:spPr>
        <p:txBody>
          <a:bodyPr>
            <a:normAutofit fontScale="92500"/>
          </a:bodyPr>
          <a:lstStyle/>
          <a:p>
            <a:pPr marL="4572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 работе над теоретическим обоснованием вам необходимо точно, конкретно  указать: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«На какие теории, концепции, научные подходы вы опираетесь в своей работе?» (очень кратко, 1-2 абзаца с указанием авторов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научные идеи лежат в основе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опыта;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методы, приемы, средства, взятые из литературы, вы используете в своей практике.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Раскрывать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надо только те положения, подходы, стратегии, методы и приемы, которые используются в данной работе, а не все существующие в педагогике и методике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Должны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звучать ответы на следующие вопросы:  «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Что сделано лично мной? Каким образом я преломляю теорию в своей практической деятельности?».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7524328" y="5733256"/>
            <a:ext cx="864096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45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731520"/>
            <a:ext cx="8208912" cy="5721816"/>
          </a:xfrm>
        </p:spPr>
        <p:txBody>
          <a:bodyPr/>
          <a:lstStyle/>
          <a:p>
            <a:pPr marL="4572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Ведущая идея опыта – это в чем состоит замысел педагога. Это  мысль о том, как преобразовать действительность в желаемом направлении, сформулированная несколькими предложениями. Для формулировки идеи необходимо ответить на один из вопросов:</a:t>
            </a:r>
          </a:p>
          <a:p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«Что самое главное (наиболее существенное) нужно сделать, чтобы цель была достигнута?»;</a:t>
            </a:r>
          </a:p>
          <a:p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«Как необходимо преобразовать определенный компонент образовательного процесса, чтобы изменить сложившуюся ситуацию?»;</a:t>
            </a:r>
          </a:p>
          <a:p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«Какие средства необходимы для разрешения проблемы? Что необходимо разработать? Что изменить в уроке?».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7812360" y="6021288"/>
            <a:ext cx="720080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49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88640"/>
            <a:ext cx="8352928" cy="6120680"/>
          </a:xfrm>
        </p:spPr>
        <p:txBody>
          <a:bodyPr>
            <a:normAutofit fontScale="55000" lnSpcReduction="20000"/>
          </a:bodyPr>
          <a:lstStyle/>
          <a:p>
            <a: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формулировки цели следует ответить на вопрос: </a:t>
            </a:r>
            <a:r>
              <a:rPr lang="ru-RU" sz="31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«Чего я хочу добиться в результате своей педагогической деятельности?».</a:t>
            </a:r>
            <a: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 В цели опыта должно быть указано, на формирование (совершенствование, развитие) каких способностей, качеств, знаний, умений, навыков учащихся направлен опыт; с помощью каких средств достигнут качественный результат и в какой образовательной ситуации. Цель должна быть </a:t>
            </a:r>
            <a:r>
              <a:rPr lang="ru-RU" sz="3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диагностичной</a:t>
            </a:r>
            <a: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т.е. предполагать результат, который можно измерить и определить </a:t>
            </a:r>
          </a:p>
          <a:p>
            <a: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Формулировки цели обычно начинаются с существительного, например, создание, определение, развитие, формирование, обеспечение и др.</a:t>
            </a:r>
          </a:p>
          <a:p>
            <a: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Задачи, на решение которых направлен педагогический опыт, представляют собой структурные компоненты цели, последовательные действия (шаги) по ее достижению. Чтобы сформулировать задачи, следует ответить на вопрос: «Что я делаю для достижения поставленной цели?». Можно формулировать задачи в сфере деятельности педагога или в сфере деятельности учащихся, но не смешивать их между собой. Формулировки задач предлагаю начинать с глагола: организовать, выявить, проанализировать, составить, разработать, провести и др. Алгоритм рассуждения может быть следующим: «Для того, чтобы достичь поставленной цели </a:t>
            </a:r>
            <a:r>
              <a:rPr lang="ru-RU" sz="31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(развитие коммуникативные умения учащихся), </a:t>
            </a:r>
            <a: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следует решить следующие задачи, сформулированные в сфере деятельности учащихся (сформировать умения задавать вопросы разных типов …; отработать навык структурированного монологического высказывания …; обеспечить приобретение учащимися опыта ведения диалога, аргументированного спора …); задачи, сформулированные в сфере деятельности учителя (выделить коммуникативные умения, которые необходимы выпускнику I ступени общего среднего образования …; определить условия, необходимые для развития коммуникативных умений ….; отобрать и использовать в образовательной практике … методы, которые способствуют  формированию коммуникативных умений …, оценить эффективность</a:t>
            </a:r>
          </a:p>
          <a:p>
            <a:endParaRPr lang="ru-RU" dirty="0"/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7092280" y="5949280"/>
            <a:ext cx="79208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4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692696"/>
            <a:ext cx="8424936" cy="4464496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Новизна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опыта проявляется в интеграции   возможностей современных информационных и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деятельностных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технологий  с  традиционными  и  инновационными подходами. Современная  школа  уже  не  может  ограничиваться  лишь  передачей  некоего  объема 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знаний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  Актуальным становиться новый подход к процессам сбора, передачи учебной информации, переработки и доведения до пользователя с помощью средств коммуникации, к разработке и использованию средств диагностики и методики оценки индивидуальных образовательных результатов. 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7812360" y="5517232"/>
            <a:ext cx="864096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59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136904" cy="557780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Практическая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значимость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опыта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помогает определить, в какой мере 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опыт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способствует решению задач, поставленных перед образовательным учреждением, какие противоречия и затруднения, встречающиеся в массовой практике, успешно решаются в данном 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опыте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" name="Стрелка вправо 1">
            <a:hlinkClick r:id="rId2" action="ppaction://hlinksldjump"/>
          </p:cNvPr>
          <p:cNvSpPr/>
          <p:nvPr/>
        </p:nvSpPr>
        <p:spPr>
          <a:xfrm>
            <a:off x="7380312" y="5445224"/>
            <a:ext cx="792088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13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731520"/>
            <a:ext cx="8136904" cy="4497680"/>
          </a:xfrm>
        </p:spPr>
        <p:txBody>
          <a:bodyPr/>
          <a:lstStyle/>
          <a:p>
            <a:pPr marL="45720" lvl="0" indent="0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Организация образовательного процесса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Формы, методы и средства образовательного процесса, их оптимальный выбор в соответствии с поставленными целями и задачами</a:t>
            </a:r>
          </a:p>
          <a:p>
            <a:endParaRPr lang="ru-RU" dirty="0"/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7668344" y="5733256"/>
            <a:ext cx="936104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21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332656"/>
            <a:ext cx="8208912" cy="604867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-Надо отразить последовательность действий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–(</a:t>
            </a:r>
            <a:r>
              <a:rPr lang="ru-RU" sz="2100" i="1" dirty="0" smtClean="0">
                <a:latin typeface="Times New Roman" pitchFamily="18" charset="0"/>
                <a:cs typeface="Times New Roman" pitchFamily="18" charset="0"/>
              </a:rPr>
              <a:t>осознание </a:t>
            </a:r>
            <a:r>
              <a:rPr lang="ru-RU" sz="2100" i="1" dirty="0">
                <a:latin typeface="Times New Roman" pitchFamily="18" charset="0"/>
                <a:cs typeface="Times New Roman" pitchFamily="18" charset="0"/>
              </a:rPr>
              <a:t>цели, изучение состояния  постановки задач, подбор форм, методов, средств, планирование, применение, подведение итогов, анализ, корректировка. Последовательность применения основных приемов, форм в контексте общей логики педагогических действий. Раскрывая технологию опыта, педагогические действия преподавателя надо соотносить с конкретными условиями, в которых эти действия предпринимаются. Поэтому в описании не обойтись без примеров, без приведения конкретных педагогических </a:t>
            </a:r>
            <a:r>
              <a:rPr lang="ru-RU" sz="2100" i="1" dirty="0" smtClean="0">
                <a:latin typeface="Times New Roman" pitchFamily="18" charset="0"/>
                <a:cs typeface="Times New Roman" pitchFamily="18" charset="0"/>
              </a:rPr>
              <a:t>фактов).</a:t>
            </a:r>
            <a:endParaRPr lang="ru-RU" sz="21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-Организация учебно-воспитательного процесса.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Способ включения обучающихся в учебную деятельность.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Соответствие организации поставленным целям и задачам.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Обоснование причин изменений в содержании образования.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Описание приемов изменения содержания образования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Соответствие содержания поставленным целям и задачам.</a:t>
            </a:r>
          </a:p>
          <a:p>
            <a:pPr lvl="0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Длительность работы над опытом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Диапазон опыта </a:t>
            </a:r>
            <a: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9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отдельная педагогическая ситуация, урок, система уроков, система внеклассной работы, с единой системой урок – внеклассная работа, лекционно-семинарской системой, с системой </a:t>
            </a:r>
            <a:r>
              <a:rPr lang="ru-RU" sz="19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внеучебной</a:t>
            </a:r>
            <a:r>
              <a:rPr lang="ru-RU" sz="19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работы, с организацией воспитательной системы и т. п.).</a:t>
            </a:r>
          </a:p>
          <a:p>
            <a:pPr lvl="0"/>
            <a:endParaRPr lang="ru-RU" sz="1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7200820" y="5949280"/>
            <a:ext cx="864096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44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404664"/>
            <a:ext cx="8352928" cy="5832648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18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Результативность опыта 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результативность </a:t>
            </a:r>
            <a:r>
              <a:rPr lang="ru-RU" sz="18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образовательного процесса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преимущества опыта по сравнению с другими методами, условия достижения результатов, стабильность результатов (не менее 3-х лет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Необходимо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отразить степень влияния на:</a:t>
            </a:r>
          </a:p>
          <a:p>
            <a:pPr lvl="0"/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уровень воспитанности обучающихся;</a:t>
            </a:r>
          </a:p>
          <a:p>
            <a:pPr lvl="0"/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уровень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обученности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обучающихся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личности обучающихся и т.д.</a:t>
            </a:r>
          </a:p>
          <a:p>
            <a:pPr marL="45720" indent="0">
              <a:buNone/>
            </a:pPr>
            <a:r>
              <a:rPr lang="ru-RU" sz="18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Результативность опыта необходимо прослеживать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течение определенных промежутков времени. При оценке результативности важно учитывать:</a:t>
            </a:r>
          </a:p>
          <a:p>
            <a:pPr lvl="0"/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мнение тех, кто уже использует данный опыт;</a:t>
            </a:r>
          </a:p>
          <a:p>
            <a:pPr lvl="0"/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какие преимущества имеет  опыт по сравнению с другими методами обучения;</a:t>
            </a:r>
          </a:p>
          <a:p>
            <a:pPr lvl="0"/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счет чего достигается в опыте высокий результат;</a:t>
            </a:r>
          </a:p>
          <a:p>
            <a:pPr lvl="0"/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насколько стабильны эти результаты;</a:t>
            </a:r>
          </a:p>
          <a:p>
            <a:pPr lvl="0"/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степень оптимальности получаемых результатов. </a:t>
            </a:r>
          </a:p>
          <a:p>
            <a:r>
              <a:rPr lang="ru-RU" sz="18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Результаты опыта 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это зеркальное отражение целей. В работе педагогу самому необходимо разработать критерии и показатели результативности своего педагогического опыта, представить убедительные доказательства его эффективности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7596336" y="6237312"/>
            <a:ext cx="864096" cy="6206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25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064896" cy="5865832"/>
          </a:xfrm>
        </p:spPr>
        <p:txBody>
          <a:bodyPr/>
          <a:lstStyle/>
          <a:p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Приложения к описанию опыта работы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должны содержать:</a:t>
            </a:r>
          </a:p>
          <a:p>
            <a:pPr marL="4572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конспекты уроков или технологические карты по теме опыта, примеры заданий, карточек; инструментарий для определения результативности опыта (методики, анкеты, срезы); таблицы, диаграммы с данными, подтверждающими эффективность опыта; список публикаций автора по теме опыта.</a:t>
            </a:r>
          </a:p>
          <a:p>
            <a:pPr marL="45720" indent="0">
              <a:buNone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678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883287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Пропаганда и распространение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опыта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99592" y="1124744"/>
            <a:ext cx="7632848" cy="4338816"/>
          </a:xfrm>
        </p:spPr>
        <p:txBody>
          <a:bodyPr>
            <a:normAutofit/>
          </a:bodyPr>
          <a:lstStyle/>
          <a:p>
            <a:pPr marL="45720" lv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зависимости от темы и значимости обобщенный опыт может быть рассмотрен на экспертном, методическом или педагогическом советах, методическом объединении, совете. В таком случае принимается решение о распространении и внедрении передового опыта в массовую практику (на уровне учреждения образования или региона). Пропаганда опыта осуществляется посредством устных, печатных, наглядных и комплексных форм.</a:t>
            </a:r>
            <a:endParaRPr lang="ru-RU" sz="24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60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60648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Внедрение опыта.</a:t>
            </a:r>
            <a:br>
              <a:rPr lang="ru-RU" sz="280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1196752"/>
            <a:ext cx="7848872" cy="4986888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Процесс внедрения состоит из: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ознакомления педагогов с опытом работы, разъяснения его преимуществ и значения для развития практической деятельности;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обсуждения и принятия решения о внедрении опыта; 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создания соответствующих условий для использования ведущих идей передового опыта (анализ реального положения дел, внесение необходимых изменений, обучение педагогических кадров и т.п.); 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оказания необходимой методической помощи;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подведение итогов внедрения, определение достигнутых результатов и перспектив дальнейшей работы.</a:t>
            </a:r>
          </a:p>
          <a:p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72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731520"/>
            <a:ext cx="8496944" cy="593784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Обобщение педагогического опыта – это всегда анализ и синтез информации, полученной в результате изучения; ее отбор, классификация; выделение основного, главного; выявление особенностей и новизны в изучаемом опыте; выражение основных результатов изучения в форме описания или устного сообщения. </a:t>
            </a:r>
          </a:p>
        </p:txBody>
      </p:sp>
    </p:spTree>
    <p:extLst>
      <p:ext uri="{BB962C8B-B14F-4D97-AF65-F5344CB8AC3E}">
        <p14:creationId xmlns:p14="http://schemas.microsoft.com/office/powerpoint/2010/main" val="59399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99592" y="764704"/>
            <a:ext cx="7848872" cy="5865832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Модернизация системы образования невозможна без квалифицированных учителей, отличающихся профессиональной компетентностью, самостоятельностью суждений, умеющих прогнозировать, проектировать свою деятельность, направленную на совершенствование учебно-воспитательного процесса в школе, повышение качества учебных достижений обучающихся. Критическое, аналитическое отношение учителя к своей деятельности способствует личностно -профессиональному развитию и достижению высоких результатов в учебно –воспитательной процессе, распространению опыта для широкой педагогической общественности. </a:t>
            </a:r>
          </a:p>
        </p:txBody>
      </p:sp>
    </p:spTree>
    <p:extLst>
      <p:ext uri="{BB962C8B-B14F-4D97-AF65-F5344CB8AC3E}">
        <p14:creationId xmlns:p14="http://schemas.microsoft.com/office/powerpoint/2010/main" val="305044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845</TotalTime>
  <Words>1225</Words>
  <Application>Microsoft Office PowerPoint</Application>
  <PresentationFormat>Экран (4:3)</PresentationFormat>
  <Paragraphs>120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Воздушный поток</vt:lpstr>
      <vt:lpstr>Работа по обобщению передового  педагогического опыта</vt:lpstr>
      <vt:lpstr>Презентация PowerPoint</vt:lpstr>
      <vt:lpstr>Презентация PowerPoint</vt:lpstr>
      <vt:lpstr>Что может быть опытом?</vt:lpstr>
      <vt:lpstr>Критерии передового  педагогического опыта. </vt:lpstr>
      <vt:lpstr>Презентация PowerPoint</vt:lpstr>
      <vt:lpstr>Структура ППО: портфолио на бумажном и электронном носителях (флэш-диске);  </vt:lpstr>
      <vt:lpstr>Презентация PowerPoint</vt:lpstr>
      <vt:lpstr>Структура целостного описания опыта работы.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Пропаганда и распространение опыта </vt:lpstr>
      <vt:lpstr>Внедрение опыта.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по обобщению передового  педагогического опыта</dc:title>
  <dc:creator>Boba</dc:creator>
  <cp:lastModifiedBy>Боря</cp:lastModifiedBy>
  <cp:revision>32</cp:revision>
  <dcterms:created xsi:type="dcterms:W3CDTF">2021-08-05T16:02:03Z</dcterms:created>
  <dcterms:modified xsi:type="dcterms:W3CDTF">2021-08-07T05:14:42Z</dcterms:modified>
</cp:coreProperties>
</file>