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62" r:id="rId2"/>
    <p:sldId id="256" r:id="rId3"/>
    <p:sldId id="259" r:id="rId4"/>
    <p:sldId id="258" r:id="rId5"/>
    <p:sldId id="260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5" d="100"/>
          <a:sy n="55" d="100"/>
        </p:scale>
        <p:origin x="17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C0F2AF-3460-4135-A477-820A1CACBE3E}" type="datetimeFigureOut">
              <a:rPr lang="ru-RU" smtClean="0"/>
              <a:t>09.08.2021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1A380A-32AA-460A-87D4-4773A773D1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6964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1A380A-32AA-460A-87D4-4773A773D1F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45670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1A25D-5A8A-43E0-B59D-85B9C2319353}" type="datetimeFigureOut">
              <a:rPr lang="ru-RU" smtClean="0"/>
              <a:t>09.08.2021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AA0F18C-4362-4C44-BAE9-71AA5FBB9A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5357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1A25D-5A8A-43E0-B59D-85B9C2319353}" type="datetimeFigureOut">
              <a:rPr lang="ru-RU" smtClean="0"/>
              <a:t>09.08.2021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0F18C-4362-4C44-BAE9-71AA5FBB9A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9420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1A25D-5A8A-43E0-B59D-85B9C2319353}" type="datetimeFigureOut">
              <a:rPr lang="ru-RU" smtClean="0"/>
              <a:t>09.08.2021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AA0F18C-4362-4C44-BAE9-71AA5FBB9A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8525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1A25D-5A8A-43E0-B59D-85B9C2319353}" type="datetimeFigureOut">
              <a:rPr lang="ru-RU" smtClean="0"/>
              <a:t>09.08.2021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AA0F18C-4362-4C44-BAE9-71AA5FBB9A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7326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1A25D-5A8A-43E0-B59D-85B9C2319353}" type="datetimeFigureOut">
              <a:rPr lang="ru-RU" smtClean="0"/>
              <a:t>09.08.2021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AA0F18C-4362-4C44-BAE9-71AA5FBB9A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096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1A25D-5A8A-43E0-B59D-85B9C2319353}" type="datetimeFigureOut">
              <a:rPr lang="ru-RU" smtClean="0"/>
              <a:t>09.08.2021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0F18C-4362-4C44-BAE9-71AA5FBB9A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5306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1A25D-5A8A-43E0-B59D-85B9C2319353}" type="datetimeFigureOut">
              <a:rPr lang="ru-RU" smtClean="0"/>
              <a:t>09.08.2021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0F18C-4362-4C44-BAE9-71AA5FBB9A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6012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1A25D-5A8A-43E0-B59D-85B9C2319353}" type="datetimeFigureOut">
              <a:rPr lang="ru-RU" smtClean="0"/>
              <a:t>09.08.2021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0F18C-4362-4C44-BAE9-71AA5FBB9A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6242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1A25D-5A8A-43E0-B59D-85B9C2319353}" type="datetimeFigureOut">
              <a:rPr lang="ru-RU" smtClean="0"/>
              <a:t>09.08.2021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AA0F18C-4362-4C44-BAE9-71AA5FBB9A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5884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1A25D-5A8A-43E0-B59D-85B9C2319353}" type="datetimeFigureOut">
              <a:rPr lang="ru-RU" smtClean="0"/>
              <a:t>09.08.2021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AA0F18C-4362-4C44-BAE9-71AA5FBB9A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905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1A25D-5A8A-43E0-B59D-85B9C2319353}" type="datetimeFigureOut">
              <a:rPr lang="ru-RU" smtClean="0"/>
              <a:t>09.08.2021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AA0F18C-4362-4C44-BAE9-71AA5FBB9A79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166293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1A25D-5A8A-43E0-B59D-85B9C2319353}" type="datetimeFigureOut">
              <a:rPr lang="ru-RU" smtClean="0"/>
              <a:t>09.08.2021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AA0F18C-4362-4C44-BAE9-71AA5FBB9A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9824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1A25D-5A8A-43E0-B59D-85B9C2319353}" type="datetimeFigureOut">
              <a:rPr lang="ru-RU" smtClean="0"/>
              <a:t>09.08.2021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AA0F18C-4362-4C44-BAE9-71AA5FBB9A79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768773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1A25D-5A8A-43E0-B59D-85B9C2319353}" type="datetimeFigureOut">
              <a:rPr lang="ru-RU" smtClean="0"/>
              <a:t>09.08.2021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AA0F18C-4362-4C44-BAE9-71AA5FBB9A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53854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1A25D-5A8A-43E0-B59D-85B9C2319353}" type="datetimeFigureOut">
              <a:rPr lang="ru-RU" smtClean="0"/>
              <a:t>09.08.2021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0F18C-4362-4C44-BAE9-71AA5FBB9A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70760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1A25D-5A8A-43E0-B59D-85B9C2319353}" type="datetimeFigureOut">
              <a:rPr lang="ru-RU" smtClean="0"/>
              <a:t>09.08.2021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0F18C-4362-4C44-BAE9-71AA5FBB9A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2610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61A25D-5A8A-43E0-B59D-85B9C2319353}" type="datetimeFigureOut">
              <a:rPr lang="ru-RU" smtClean="0"/>
              <a:t>09.08.2021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AA0F18C-4362-4C44-BAE9-71AA5FBB9A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1451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Типовой учебный план начального образования для классов с русским языком обучения </a:t>
            </a:r>
            <a:r>
              <a:rPr lang="ru-RU" b="1" dirty="0" smtClean="0">
                <a:solidFill>
                  <a:srgbClr val="C00000"/>
                </a:solidFill>
              </a:rPr>
              <a:t/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(</a:t>
            </a:r>
            <a:r>
              <a:rPr lang="ru-RU" b="1" dirty="0">
                <a:solidFill>
                  <a:srgbClr val="C00000"/>
                </a:solidFill>
              </a:rPr>
              <a:t>с сокращением учебной нагрузки)</a:t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 на  2021-2022 учебный  год. 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753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4966" y="-138952"/>
            <a:ext cx="12336966" cy="7320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2682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62615" y="468351"/>
            <a:ext cx="9712712" cy="5442871"/>
          </a:xfrm>
        </p:spPr>
        <p:txBody>
          <a:bodyPr/>
          <a:lstStyle/>
          <a:p>
            <a:pPr algn="just"/>
            <a:r>
              <a:rPr lang="ru-RU" sz="2800" b="1" i="1" dirty="0">
                <a:solidFill>
                  <a:srgbClr val="C00000"/>
                </a:solidFill>
              </a:rPr>
              <a:t>Приложение 12 к приказу   Министра образования и науки    Республики Казахстан   от 8 ноября 2012 года № 500  Типовой учебный план начального образования для классов с русским языком обучения </a:t>
            </a:r>
          </a:p>
          <a:p>
            <a:pPr algn="just"/>
            <a:r>
              <a:rPr lang="ru-RU" sz="2800" b="1" i="1" dirty="0" smtClean="0">
                <a:solidFill>
                  <a:srgbClr val="C00000"/>
                </a:solidFill>
              </a:rPr>
              <a:t>Приложение </a:t>
            </a:r>
            <a:r>
              <a:rPr lang="ru-RU" sz="2800" b="1" i="1" dirty="0" smtClean="0">
                <a:solidFill>
                  <a:srgbClr val="C00000"/>
                </a:solidFill>
              </a:rPr>
              <a:t>12 к приказу   Министра образования и науки   Республики Казахстан    от 26 марта 2021 года № 125</a:t>
            </a:r>
          </a:p>
          <a:p>
            <a:pPr marL="0" indent="0" algn="just">
              <a:buNone/>
            </a:pPr>
            <a:r>
              <a:rPr lang="ru-RU" sz="2800" b="1" i="1" dirty="0" smtClean="0">
                <a:solidFill>
                  <a:srgbClr val="C00000"/>
                </a:solidFill>
              </a:rPr>
              <a:t>    </a:t>
            </a:r>
            <a:r>
              <a:rPr lang="ru-RU" sz="2800" b="1" i="1" dirty="0" smtClean="0">
                <a:solidFill>
                  <a:srgbClr val="C00000"/>
                </a:solidFill>
              </a:rPr>
              <a:t>(с сокращением учебной нагрузки)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37956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0500955"/>
              </p:ext>
            </p:extLst>
          </p:nvPr>
        </p:nvGraphicFramePr>
        <p:xfrm>
          <a:off x="0" y="0"/>
          <a:ext cx="12277492" cy="716903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98403">
                  <a:extLst>
                    <a:ext uri="{9D8B030D-6E8A-4147-A177-3AD203B41FA5}">
                      <a16:colId xmlns:a16="http://schemas.microsoft.com/office/drawing/2014/main" val="761885547"/>
                    </a:ext>
                  </a:extLst>
                </a:gridCol>
                <a:gridCol w="1441035">
                  <a:extLst>
                    <a:ext uri="{9D8B030D-6E8A-4147-A177-3AD203B41FA5}">
                      <a16:colId xmlns:a16="http://schemas.microsoft.com/office/drawing/2014/main" val="1587693192"/>
                    </a:ext>
                  </a:extLst>
                </a:gridCol>
                <a:gridCol w="1498403">
                  <a:extLst>
                    <a:ext uri="{9D8B030D-6E8A-4147-A177-3AD203B41FA5}">
                      <a16:colId xmlns:a16="http://schemas.microsoft.com/office/drawing/2014/main" val="2642812170"/>
                    </a:ext>
                  </a:extLst>
                </a:gridCol>
                <a:gridCol w="974391">
                  <a:extLst>
                    <a:ext uri="{9D8B030D-6E8A-4147-A177-3AD203B41FA5}">
                      <a16:colId xmlns:a16="http://schemas.microsoft.com/office/drawing/2014/main" val="4038231492"/>
                    </a:ext>
                  </a:extLst>
                </a:gridCol>
                <a:gridCol w="974391">
                  <a:extLst>
                    <a:ext uri="{9D8B030D-6E8A-4147-A177-3AD203B41FA5}">
                      <a16:colId xmlns:a16="http://schemas.microsoft.com/office/drawing/2014/main" val="327395358"/>
                    </a:ext>
                  </a:extLst>
                </a:gridCol>
                <a:gridCol w="1498403">
                  <a:extLst>
                    <a:ext uri="{9D8B030D-6E8A-4147-A177-3AD203B41FA5}">
                      <a16:colId xmlns:a16="http://schemas.microsoft.com/office/drawing/2014/main" val="3971968999"/>
                    </a:ext>
                  </a:extLst>
                </a:gridCol>
                <a:gridCol w="2196233">
                  <a:extLst>
                    <a:ext uri="{9D8B030D-6E8A-4147-A177-3AD203B41FA5}">
                      <a16:colId xmlns:a16="http://schemas.microsoft.com/office/drawing/2014/main" val="4174386074"/>
                    </a:ext>
                  </a:extLst>
                </a:gridCol>
                <a:gridCol w="2196233">
                  <a:extLst>
                    <a:ext uri="{9D8B030D-6E8A-4147-A177-3AD203B41FA5}">
                      <a16:colId xmlns:a16="http://schemas.microsoft.com/office/drawing/2014/main" val="3611409690"/>
                    </a:ext>
                  </a:extLst>
                </a:gridCol>
              </a:tblGrid>
              <a:tr h="764178">
                <a:tc rowSpan="2"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500" dirty="0">
                          <a:effectLst/>
                        </a:rPr>
                        <a:t>№</a:t>
                      </a:r>
                      <a:endParaRPr lang="ru-RU" sz="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 rowSpan="2"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400" dirty="0">
                          <a:effectLst/>
                        </a:rPr>
                        <a:t>Образовательные области и учебные предметы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 gridSpan="4"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400">
                          <a:effectLst/>
                        </a:rPr>
                        <a:t>Количество часов в неделю по классам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 err="1">
                          <a:effectLst/>
                        </a:rPr>
                        <a:t>Общая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нагрузка</a:t>
                      </a:r>
                      <a:r>
                        <a:rPr lang="en-US" sz="1400" dirty="0">
                          <a:effectLst/>
                        </a:rPr>
                        <a:t>, </a:t>
                      </a:r>
                      <a:r>
                        <a:rPr lang="en-US" sz="1400" dirty="0" err="1">
                          <a:effectLst/>
                        </a:rPr>
                        <a:t>часы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6904350"/>
                  </a:ext>
                </a:extLst>
              </a:tr>
              <a:tr h="8800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 err="1">
                          <a:effectLst/>
                        </a:rPr>
                        <a:t>недельная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500">
                          <a:effectLst/>
                        </a:rPr>
                        <a:t>годовая</a:t>
                      </a:r>
                      <a:endParaRPr lang="ru-RU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extLst>
                  <a:ext uri="{0D108BD9-81ED-4DB2-BD59-A6C34878D82A}">
                    <a16:rowId xmlns:a16="http://schemas.microsoft.com/office/drawing/2014/main" val="1625788198"/>
                  </a:ext>
                </a:extLst>
              </a:tr>
              <a:tr h="246412">
                <a:tc gridSpan="8"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 err="1">
                          <a:solidFill>
                            <a:schemeClr val="bg1"/>
                          </a:solidFill>
                          <a:effectLst/>
                        </a:rPr>
                        <a:t>Инвариантный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bg1"/>
                          </a:solidFill>
                          <a:effectLst/>
                        </a:rPr>
                        <a:t>компонент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3348242"/>
                  </a:ext>
                </a:extLst>
              </a:tr>
              <a:tr h="49827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/>
                      </a:r>
                      <a:br>
                        <a:rPr lang="en-US" sz="1400" dirty="0">
                          <a:effectLst/>
                        </a:rPr>
                      </a:b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 dirty="0" err="1">
                          <a:effectLst/>
                        </a:rPr>
                        <a:t>Язык</a:t>
                      </a:r>
                      <a:r>
                        <a:rPr lang="en-US" sz="1400" b="1" dirty="0">
                          <a:effectLst/>
                        </a:rPr>
                        <a:t> и </a:t>
                      </a:r>
                      <a:r>
                        <a:rPr lang="en-US" sz="1400" b="1" dirty="0" err="1">
                          <a:effectLst/>
                        </a:rPr>
                        <a:t>литература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10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11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>
                          <a:effectLst/>
                        </a:rPr>
                        <a:t>12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12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45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500">
                          <a:effectLst/>
                        </a:rPr>
                        <a:t>1520</a:t>
                      </a:r>
                      <a:endParaRPr lang="ru-RU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extLst>
                  <a:ext uri="{0D108BD9-81ED-4DB2-BD59-A6C34878D82A}">
                    <a16:rowId xmlns:a16="http://schemas.microsoft.com/office/drawing/2014/main" val="973274268"/>
                  </a:ext>
                </a:extLst>
              </a:tr>
              <a:tr h="750128"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 dirty="0" err="1">
                          <a:effectLst/>
                        </a:rPr>
                        <a:t>Букварь</a:t>
                      </a:r>
                      <a:r>
                        <a:rPr lang="en-US" sz="1400" b="1" dirty="0">
                          <a:effectLst/>
                        </a:rPr>
                        <a:t>, </a:t>
                      </a:r>
                      <a:r>
                        <a:rPr lang="en-US" sz="1400" b="1" dirty="0" err="1">
                          <a:effectLst/>
                        </a:rPr>
                        <a:t>Обучение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грамоте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-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>
                          <a:effectLst/>
                        </a:rPr>
                        <a:t>-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>
                          <a:effectLst/>
                        </a:rPr>
                        <a:t>-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500">
                          <a:effectLst/>
                        </a:rPr>
                        <a:t>198</a:t>
                      </a:r>
                      <a:endParaRPr lang="ru-RU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extLst>
                  <a:ext uri="{0D108BD9-81ED-4DB2-BD59-A6C34878D82A}">
                    <a16:rowId xmlns:a16="http://schemas.microsoft.com/office/drawing/2014/main" val="3198339407"/>
                  </a:ext>
                </a:extLst>
              </a:tr>
              <a:tr h="246412"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>
                          <a:effectLst/>
                        </a:rPr>
                        <a:t>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 dirty="0" err="1">
                          <a:effectLst/>
                        </a:rPr>
                        <a:t>Русский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язык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-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12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500">
                          <a:effectLst/>
                        </a:rPr>
                        <a:t>408</a:t>
                      </a:r>
                      <a:endParaRPr lang="ru-RU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extLst>
                  <a:ext uri="{0D108BD9-81ED-4DB2-BD59-A6C34878D82A}">
                    <a16:rowId xmlns:a16="http://schemas.microsoft.com/office/drawing/2014/main" val="3356001508"/>
                  </a:ext>
                </a:extLst>
              </a:tr>
              <a:tr h="498272"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>
                          <a:effectLst/>
                        </a:rPr>
                        <a:t>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 dirty="0" err="1">
                          <a:effectLst/>
                        </a:rPr>
                        <a:t>Литературное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чтение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-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>
                          <a:effectLst/>
                        </a:rPr>
                        <a:t>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500">
                          <a:effectLst/>
                        </a:rPr>
                        <a:t>306</a:t>
                      </a:r>
                      <a:endParaRPr lang="ru-RU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extLst>
                  <a:ext uri="{0D108BD9-81ED-4DB2-BD59-A6C34878D82A}">
                    <a16:rowId xmlns:a16="http://schemas.microsoft.com/office/drawing/2014/main" val="4118557304"/>
                  </a:ext>
                </a:extLst>
              </a:tr>
              <a:tr h="498272"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>
                          <a:effectLst/>
                        </a:rPr>
                        <a:t>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 dirty="0" err="1">
                          <a:effectLst/>
                        </a:rPr>
                        <a:t>Казахский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язык</a:t>
                      </a:r>
                      <a:r>
                        <a:rPr lang="en-US" sz="1400" b="1" dirty="0">
                          <a:effectLst/>
                        </a:rPr>
                        <a:t> (Т2)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>
                          <a:effectLst/>
                        </a:rPr>
                        <a:t>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ru-RU" sz="1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>
                          <a:effectLst/>
                        </a:rPr>
                        <a:t>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ru-RU" sz="1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>
                          <a:effectLst/>
                        </a:rPr>
                        <a:t>10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500" dirty="0">
                          <a:effectLst/>
                        </a:rPr>
                        <a:t>338</a:t>
                      </a:r>
                      <a:endParaRPr lang="ru-RU" sz="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extLst>
                  <a:ext uri="{0D108BD9-81ED-4DB2-BD59-A6C34878D82A}">
                    <a16:rowId xmlns:a16="http://schemas.microsoft.com/office/drawing/2014/main" val="908064800"/>
                  </a:ext>
                </a:extLst>
              </a:tr>
              <a:tr h="498272"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>
                          <a:effectLst/>
                        </a:rPr>
                        <a:t>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 dirty="0" err="1">
                          <a:effectLst/>
                        </a:rPr>
                        <a:t>Иностранный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язык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>
                          <a:effectLst/>
                        </a:rPr>
                        <a:t>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500" dirty="0">
                          <a:effectLst/>
                        </a:rPr>
                        <a:t>270</a:t>
                      </a:r>
                      <a:endParaRPr lang="ru-RU" sz="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extLst>
                  <a:ext uri="{0D108BD9-81ED-4DB2-BD59-A6C34878D82A}">
                    <a16:rowId xmlns:a16="http://schemas.microsoft.com/office/drawing/2014/main" val="3619137357"/>
                  </a:ext>
                </a:extLst>
              </a:tr>
              <a:tr h="49827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/>
                      </a:r>
                      <a:br>
                        <a:rPr lang="en-US" sz="1400">
                          <a:effectLst/>
                        </a:rPr>
                      </a:b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 dirty="0" err="1">
                          <a:effectLst/>
                        </a:rPr>
                        <a:t>Математика</a:t>
                      </a:r>
                      <a:r>
                        <a:rPr lang="en-US" sz="1400" b="1" dirty="0">
                          <a:effectLst/>
                        </a:rPr>
                        <a:t> и </a:t>
                      </a:r>
                      <a:r>
                        <a:rPr lang="en-US" sz="1400" b="1" dirty="0" err="1">
                          <a:effectLst/>
                        </a:rPr>
                        <a:t>информатика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>
                          <a:effectLst/>
                        </a:rPr>
                        <a:t>4,5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>
                          <a:effectLst/>
                        </a:rPr>
                        <a:t>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>
                          <a:effectLst/>
                        </a:rPr>
                        <a:t>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21,5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500" dirty="0">
                          <a:effectLst/>
                        </a:rPr>
                        <a:t>726,5</a:t>
                      </a:r>
                      <a:endParaRPr lang="ru-RU" sz="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extLst>
                  <a:ext uri="{0D108BD9-81ED-4DB2-BD59-A6C34878D82A}">
                    <a16:rowId xmlns:a16="http://schemas.microsoft.com/office/drawing/2014/main" val="1630967424"/>
                  </a:ext>
                </a:extLst>
              </a:tr>
              <a:tr h="246412"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 dirty="0" err="1">
                          <a:effectLst/>
                        </a:rPr>
                        <a:t>Математика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18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500" dirty="0">
                          <a:effectLst/>
                        </a:rPr>
                        <a:t>608</a:t>
                      </a:r>
                      <a:endParaRPr lang="ru-RU" sz="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extLst>
                  <a:ext uri="{0D108BD9-81ED-4DB2-BD59-A6C34878D82A}">
                    <a16:rowId xmlns:a16="http://schemas.microsoft.com/office/drawing/2014/main" val="1991762531"/>
                  </a:ext>
                </a:extLst>
              </a:tr>
              <a:tr h="498272"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 dirty="0" err="1">
                          <a:effectLst/>
                        </a:rPr>
                        <a:t>Цифровая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грамотность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effectLst/>
                        </a:rPr>
                        <a:t>0,5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3,5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500" dirty="0">
                          <a:effectLst/>
                        </a:rPr>
                        <a:t>118,5</a:t>
                      </a:r>
                      <a:endParaRPr lang="ru-RU" sz="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extLst>
                  <a:ext uri="{0D108BD9-81ED-4DB2-BD59-A6C34878D82A}">
                    <a16:rowId xmlns:a16="http://schemas.microsoft.com/office/drawing/2014/main" val="1435940976"/>
                  </a:ext>
                </a:extLst>
              </a:tr>
              <a:tr h="48837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/>
                      </a:r>
                      <a:br>
                        <a:rPr lang="en-US" sz="1400">
                          <a:effectLst/>
                        </a:rPr>
                      </a:b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 dirty="0" err="1">
                          <a:effectLst/>
                        </a:rPr>
                        <a:t>Естествознание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500" dirty="0">
                          <a:effectLst/>
                        </a:rPr>
                        <a:t>135</a:t>
                      </a:r>
                      <a:endParaRPr lang="ru-RU" sz="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extLst>
                  <a:ext uri="{0D108BD9-81ED-4DB2-BD59-A6C34878D82A}">
                    <a16:rowId xmlns:a16="http://schemas.microsoft.com/office/drawing/2014/main" val="2501481960"/>
                  </a:ext>
                </a:extLst>
              </a:tr>
              <a:tr h="246412"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>
                          <a:effectLst/>
                        </a:rPr>
                        <a:t>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 dirty="0" err="1">
                          <a:effectLst/>
                        </a:rPr>
                        <a:t>Естествознание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500" dirty="0">
                          <a:effectLst/>
                        </a:rPr>
                        <a:t>135</a:t>
                      </a:r>
                      <a:endParaRPr lang="ru-RU" sz="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26" marR="5126" marT="5126" marB="5126" anchor="ctr"/>
                </a:tc>
                <a:extLst>
                  <a:ext uri="{0D108BD9-81ED-4DB2-BD59-A6C34878D82A}">
                    <a16:rowId xmlns:a16="http://schemas.microsoft.com/office/drawing/2014/main" val="6611908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83700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0382141"/>
              </p:ext>
            </p:extLst>
          </p:nvPr>
        </p:nvGraphicFramePr>
        <p:xfrm>
          <a:off x="0" y="0"/>
          <a:ext cx="12191999" cy="68652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28008">
                  <a:extLst>
                    <a:ext uri="{9D8B030D-6E8A-4147-A177-3AD203B41FA5}">
                      <a16:colId xmlns:a16="http://schemas.microsoft.com/office/drawing/2014/main" val="4048299112"/>
                    </a:ext>
                  </a:extLst>
                </a:gridCol>
                <a:gridCol w="1668222">
                  <a:extLst>
                    <a:ext uri="{9D8B030D-6E8A-4147-A177-3AD203B41FA5}">
                      <a16:colId xmlns:a16="http://schemas.microsoft.com/office/drawing/2014/main" val="2427571535"/>
                    </a:ext>
                  </a:extLst>
                </a:gridCol>
                <a:gridCol w="1734634">
                  <a:extLst>
                    <a:ext uri="{9D8B030D-6E8A-4147-A177-3AD203B41FA5}">
                      <a16:colId xmlns:a16="http://schemas.microsoft.com/office/drawing/2014/main" val="1812271544"/>
                    </a:ext>
                  </a:extLst>
                </a:gridCol>
                <a:gridCol w="1128008">
                  <a:extLst>
                    <a:ext uri="{9D8B030D-6E8A-4147-A177-3AD203B41FA5}">
                      <a16:colId xmlns:a16="http://schemas.microsoft.com/office/drawing/2014/main" val="4040567163"/>
                    </a:ext>
                  </a:extLst>
                </a:gridCol>
                <a:gridCol w="1128008">
                  <a:extLst>
                    <a:ext uri="{9D8B030D-6E8A-4147-A177-3AD203B41FA5}">
                      <a16:colId xmlns:a16="http://schemas.microsoft.com/office/drawing/2014/main" val="1632691479"/>
                    </a:ext>
                  </a:extLst>
                </a:gridCol>
                <a:gridCol w="1128008">
                  <a:extLst>
                    <a:ext uri="{9D8B030D-6E8A-4147-A177-3AD203B41FA5}">
                      <a16:colId xmlns:a16="http://schemas.microsoft.com/office/drawing/2014/main" val="3342267183"/>
                    </a:ext>
                  </a:extLst>
                </a:gridCol>
                <a:gridCol w="1734634">
                  <a:extLst>
                    <a:ext uri="{9D8B030D-6E8A-4147-A177-3AD203B41FA5}">
                      <a16:colId xmlns:a16="http://schemas.microsoft.com/office/drawing/2014/main" val="2638909328"/>
                    </a:ext>
                  </a:extLst>
                </a:gridCol>
                <a:gridCol w="2542477">
                  <a:extLst>
                    <a:ext uri="{9D8B030D-6E8A-4147-A177-3AD203B41FA5}">
                      <a16:colId xmlns:a16="http://schemas.microsoft.com/office/drawing/2014/main" val="3679410225"/>
                    </a:ext>
                  </a:extLst>
                </a:gridCol>
              </a:tblGrid>
              <a:tr h="63758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/>
                      </a:r>
                      <a:br>
                        <a:rPr lang="en-US" sz="1400" dirty="0">
                          <a:effectLst/>
                        </a:rPr>
                      </a:b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 err="1">
                          <a:solidFill>
                            <a:schemeClr val="bg1"/>
                          </a:solidFill>
                          <a:effectLst/>
                        </a:rPr>
                        <a:t>Человек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 и </a:t>
                      </a:r>
                      <a:r>
                        <a:rPr lang="en-US" sz="1400" dirty="0" err="1">
                          <a:solidFill>
                            <a:schemeClr val="bg1"/>
                          </a:solidFill>
                          <a:effectLst/>
                        </a:rPr>
                        <a:t>общество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>
                          <a:effectLst/>
                        </a:rPr>
                        <a:t>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270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07483012"/>
                  </a:ext>
                </a:extLst>
              </a:tr>
              <a:tr h="306186"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Познание мира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135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582380200"/>
                  </a:ext>
                </a:extLst>
              </a:tr>
              <a:tr h="306186"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10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Самопознание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135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577598482"/>
                  </a:ext>
                </a:extLst>
              </a:tr>
              <a:tr h="63758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/>
                      </a:r>
                      <a:br>
                        <a:rPr lang="en-US" sz="1400">
                          <a:effectLst/>
                        </a:rPr>
                      </a:b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 err="1">
                          <a:effectLst/>
                        </a:rPr>
                        <a:t>Технология</a:t>
                      </a:r>
                      <a:r>
                        <a:rPr lang="en-US" sz="1400" dirty="0">
                          <a:effectLst/>
                        </a:rPr>
                        <a:t> и </a:t>
                      </a:r>
                      <a:r>
                        <a:rPr lang="en-US" sz="1400" dirty="0" err="1">
                          <a:effectLst/>
                        </a:rPr>
                        <a:t>искусство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>
                          <a:effectLst/>
                        </a:rPr>
                        <a:t>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>
                          <a:effectLst/>
                        </a:rPr>
                        <a:t>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270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377005923"/>
                  </a:ext>
                </a:extLst>
              </a:tr>
              <a:tr h="306186"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11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Музыка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>
                          <a:effectLst/>
                        </a:rPr>
                        <a:t>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>
                          <a:effectLst/>
                        </a:rPr>
                        <a:t>135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98185314"/>
                  </a:ext>
                </a:extLst>
              </a:tr>
              <a:tr h="582355"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12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 err="1">
                          <a:effectLst/>
                        </a:rPr>
                        <a:t>Художественный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труд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>
                          <a:effectLst/>
                        </a:rPr>
                        <a:t>135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522438429"/>
                  </a:ext>
                </a:extLst>
              </a:tr>
              <a:tr h="63758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/>
                      </a:r>
                      <a:br>
                        <a:rPr lang="en-US" sz="1400">
                          <a:effectLst/>
                        </a:rPr>
                      </a:b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Физическая культура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>
                          <a:effectLst/>
                        </a:rPr>
                        <a:t>270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508275633"/>
                  </a:ext>
                </a:extLst>
              </a:tr>
              <a:tr h="582355"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13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 err="1">
                          <a:effectLst/>
                        </a:rPr>
                        <a:t>Физическая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культура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>
                          <a:effectLst/>
                        </a:rPr>
                        <a:t>270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378885450"/>
                  </a:ext>
                </a:extLst>
              </a:tr>
              <a:tr h="582355">
                <a:tc gridSpan="2">
                  <a:txBody>
                    <a:bodyPr/>
                    <a:lstStyle/>
                    <a:p>
                      <a:pPr marL="12700" algn="l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 err="1">
                          <a:solidFill>
                            <a:schemeClr val="bg1"/>
                          </a:solidFill>
                          <a:effectLst/>
                        </a:rPr>
                        <a:t>Инвариантная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bg1"/>
                          </a:solidFill>
                          <a:effectLst/>
                        </a:rPr>
                        <a:t>учебная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bg1"/>
                          </a:solidFill>
                          <a:effectLst/>
                        </a:rPr>
                        <a:t>нагрузка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21,5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23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25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25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94,5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>
                          <a:effectLst/>
                        </a:rPr>
                        <a:t>3191,5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662216404"/>
                  </a:ext>
                </a:extLst>
              </a:tr>
              <a:tr h="306186">
                <a:tc gridSpan="8">
                  <a:txBody>
                    <a:bodyPr/>
                    <a:lstStyle/>
                    <a:p>
                      <a:pPr marL="12700" algn="l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 err="1">
                          <a:solidFill>
                            <a:schemeClr val="bg1"/>
                          </a:solidFill>
                          <a:effectLst/>
                        </a:rPr>
                        <a:t>Вариативный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bg1"/>
                          </a:solidFill>
                          <a:effectLst/>
                        </a:rPr>
                        <a:t>компонент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2026864"/>
                  </a:ext>
                </a:extLst>
              </a:tr>
              <a:tr h="306186">
                <a:tc gridSpan="2">
                  <a:txBody>
                    <a:bodyPr/>
                    <a:lstStyle/>
                    <a:p>
                      <a:pPr marL="12700" algn="l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 err="1">
                          <a:solidFill>
                            <a:schemeClr val="bg1"/>
                          </a:solidFill>
                          <a:effectLst/>
                        </a:rPr>
                        <a:t>Занятия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bg1"/>
                          </a:solidFill>
                          <a:effectLst/>
                        </a:rPr>
                        <a:t>по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bg1"/>
                          </a:solidFill>
                          <a:effectLst/>
                        </a:rPr>
                        <a:t>выбору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-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-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-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-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-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>
                          <a:effectLst/>
                        </a:rPr>
                        <a:t>-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248387316"/>
                  </a:ext>
                </a:extLst>
              </a:tr>
              <a:tr h="582355">
                <a:tc gridSpan="2">
                  <a:txBody>
                    <a:bodyPr/>
                    <a:lstStyle/>
                    <a:p>
                      <a:pPr marL="12700" algn="l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 err="1">
                          <a:solidFill>
                            <a:schemeClr val="bg1"/>
                          </a:solidFill>
                          <a:effectLst/>
                        </a:rPr>
                        <a:t>Физическая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bg1"/>
                          </a:solidFill>
                          <a:effectLst/>
                        </a:rPr>
                        <a:t>культура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: </a:t>
                      </a:r>
                      <a:r>
                        <a:rPr lang="en-US" sz="1400" dirty="0" err="1">
                          <a:solidFill>
                            <a:schemeClr val="bg1"/>
                          </a:solidFill>
                          <a:effectLst/>
                        </a:rPr>
                        <a:t>спортивные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bg1"/>
                          </a:solidFill>
                          <a:effectLst/>
                        </a:rPr>
                        <a:t>игры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>
                          <a:effectLst/>
                        </a:rPr>
                        <a:t>135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912889278"/>
                  </a:ext>
                </a:extLst>
              </a:tr>
              <a:tr h="502533">
                <a:tc gridSpan="2">
                  <a:txBody>
                    <a:bodyPr/>
                    <a:lstStyle/>
                    <a:p>
                      <a:pPr marL="12700" algn="l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 err="1">
                          <a:solidFill>
                            <a:schemeClr val="bg1"/>
                          </a:solidFill>
                          <a:effectLst/>
                        </a:rPr>
                        <a:t>Вариативная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bg1"/>
                          </a:solidFill>
                          <a:effectLst/>
                        </a:rPr>
                        <a:t>учебная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bg1"/>
                          </a:solidFill>
                          <a:effectLst/>
                        </a:rPr>
                        <a:t>нагрузка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>
                          <a:effectLst/>
                        </a:rPr>
                        <a:t>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>
                          <a:effectLst/>
                        </a:rPr>
                        <a:t>135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075490436"/>
                  </a:ext>
                </a:extLst>
              </a:tr>
              <a:tr h="582355">
                <a:tc gridSpan="2">
                  <a:txBody>
                    <a:bodyPr/>
                    <a:lstStyle/>
                    <a:p>
                      <a:pPr marL="12700" algn="l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 err="1">
                          <a:solidFill>
                            <a:schemeClr val="bg1"/>
                          </a:solidFill>
                          <a:effectLst/>
                        </a:rPr>
                        <a:t>Максимальная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bg1"/>
                          </a:solidFill>
                          <a:effectLst/>
                        </a:rPr>
                        <a:t>учебная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bg1"/>
                          </a:solidFill>
                          <a:effectLst/>
                        </a:rPr>
                        <a:t>нагрузка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b="1" dirty="0">
                          <a:solidFill>
                            <a:srgbClr val="C00000"/>
                          </a:solidFill>
                        </a:rPr>
                        <a:t>22,5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b="1" dirty="0">
                          <a:solidFill>
                            <a:srgbClr val="C00000"/>
                          </a:solidFill>
                        </a:rPr>
                        <a:t>24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b="1" dirty="0">
                          <a:solidFill>
                            <a:srgbClr val="C00000"/>
                          </a:solidFill>
                        </a:rPr>
                        <a:t>26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b="1" dirty="0">
                          <a:solidFill>
                            <a:srgbClr val="C00000"/>
                          </a:solidFill>
                        </a:rPr>
                        <a:t>26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>
                          <a:effectLst/>
                        </a:rPr>
                        <a:t>98,5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>
                          <a:effectLst/>
                        </a:rPr>
                        <a:t>3326,5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7444567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8038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783873" cy="6858000"/>
          </a:xfrm>
          <a:prstGeom prst="rect">
            <a:avLst/>
          </a:prstGeom>
        </p:spPr>
      </p:pic>
      <p:sp>
        <p:nvSpPr>
          <p:cNvPr id="10" name="Овал 9"/>
          <p:cNvSpPr/>
          <p:nvPr/>
        </p:nvSpPr>
        <p:spPr>
          <a:xfrm>
            <a:off x="5564457" y="814038"/>
            <a:ext cx="5575609" cy="1483113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u="sng" dirty="0" smtClean="0">
                <a:solidFill>
                  <a:srgbClr val="C00000"/>
                </a:solidFill>
              </a:rPr>
              <a:t>Уменьшение нагрузки: </a:t>
            </a:r>
          </a:p>
          <a:p>
            <a:pPr algn="ctr"/>
            <a:r>
              <a:rPr lang="ru-RU" dirty="0" smtClean="0">
                <a:latin typeface="Bahnschrift" panose="020B0502040204020203" pitchFamily="34" charset="0"/>
              </a:rPr>
              <a:t>     1 КЛАСС-</a:t>
            </a:r>
            <a:r>
              <a:rPr lang="ru-RU" b="1" dirty="0" smtClean="0">
                <a:solidFill>
                  <a:srgbClr val="C00000"/>
                </a:solidFill>
                <a:latin typeface="Bahnschrift" panose="020B0502040204020203" pitchFamily="34" charset="0"/>
              </a:rPr>
              <a:t>1,5 ЧАСА</a:t>
            </a:r>
          </a:p>
          <a:p>
            <a:pPr algn="ctr"/>
            <a:r>
              <a:rPr lang="ru-RU" dirty="0" smtClean="0">
                <a:latin typeface="Bahnschrift" panose="020B0502040204020203" pitchFamily="34" charset="0"/>
              </a:rPr>
              <a:t>2 КЛАСС- </a:t>
            </a:r>
            <a:r>
              <a:rPr lang="ru-RU" b="1" dirty="0" smtClean="0">
                <a:solidFill>
                  <a:srgbClr val="C00000"/>
                </a:solidFill>
                <a:latin typeface="Bahnschrift" panose="020B0502040204020203" pitchFamily="34" charset="0"/>
              </a:rPr>
              <a:t>1 ЧАС</a:t>
            </a:r>
          </a:p>
          <a:p>
            <a:pPr algn="ctr"/>
            <a:r>
              <a:rPr lang="ru-RU" dirty="0" smtClean="0">
                <a:latin typeface="Bahnschrift" panose="020B0502040204020203" pitchFamily="34" charset="0"/>
              </a:rPr>
              <a:t>   3 КЛАСС- </a:t>
            </a:r>
            <a:r>
              <a:rPr lang="ru-RU" b="1" dirty="0" smtClean="0">
                <a:solidFill>
                  <a:srgbClr val="C00000"/>
                </a:solidFill>
                <a:latin typeface="Bahnschrift" panose="020B0502040204020203" pitchFamily="34" charset="0"/>
              </a:rPr>
              <a:t>3 ЧАСА</a:t>
            </a:r>
          </a:p>
          <a:p>
            <a:pPr algn="ctr"/>
            <a:r>
              <a:rPr lang="ru-RU" dirty="0" smtClean="0">
                <a:latin typeface="Bahnschrift" panose="020B0502040204020203" pitchFamily="34" charset="0"/>
              </a:rPr>
              <a:t>  4 КЛАСС-</a:t>
            </a:r>
            <a:r>
              <a:rPr lang="ru-RU" b="1" dirty="0" smtClean="0">
                <a:solidFill>
                  <a:srgbClr val="C00000"/>
                </a:solidFill>
                <a:latin typeface="Bahnschrift" panose="020B0502040204020203" pitchFamily="34" charset="0"/>
              </a:rPr>
              <a:t>3 ЧАСА</a:t>
            </a:r>
            <a:endParaRPr lang="ru-RU" b="1" dirty="0">
              <a:solidFill>
                <a:srgbClr val="C00000"/>
              </a:solidFill>
              <a:latin typeface="Bahnschrift" panose="020B0502040204020203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073805" y="2297151"/>
            <a:ext cx="6858000" cy="194588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u="sng" dirty="0" smtClean="0">
                <a:solidFill>
                  <a:srgbClr val="C00000"/>
                </a:solidFill>
              </a:rPr>
              <a:t>Снижение  нагрузки:</a:t>
            </a:r>
          </a:p>
          <a:p>
            <a:pPr algn="ctr"/>
            <a:r>
              <a:rPr lang="ru-RU" dirty="0">
                <a:latin typeface="Bahnschrift SemiBold" panose="020B0502040204020203" pitchFamily="34" charset="0"/>
              </a:rPr>
              <a:t>1</a:t>
            </a:r>
            <a:r>
              <a:rPr lang="ru-RU" dirty="0" smtClean="0">
                <a:latin typeface="Bahnschrift SemiBold" panose="020B0502040204020203" pitchFamily="34" charset="0"/>
              </a:rPr>
              <a:t>. «Казахский  язык» «как второй язык» во 2-ых и 4-ых классах  на 1  час. </a:t>
            </a:r>
          </a:p>
          <a:p>
            <a:pPr algn="ctr"/>
            <a:r>
              <a:rPr lang="ru-RU" dirty="0" smtClean="0">
                <a:latin typeface="Bahnschrift SemiBold" panose="020B0502040204020203" pitchFamily="34" charset="0"/>
              </a:rPr>
              <a:t>2. Естествознание в 3,4 классах  с  2-ух  часов   на  1  час.</a:t>
            </a:r>
          </a:p>
          <a:p>
            <a:pPr algn="ctr"/>
            <a:r>
              <a:rPr lang="ru-RU" dirty="0" smtClean="0">
                <a:latin typeface="Bahnschrift SemiBold" panose="020B0502040204020203" pitchFamily="34" charset="0"/>
              </a:rPr>
              <a:t>3.Индивидуальные и групповые  занятия  развивающего  характера  исключены.</a:t>
            </a:r>
          </a:p>
          <a:p>
            <a:pPr algn="ctr"/>
            <a:r>
              <a:rPr lang="ru-RU" dirty="0" smtClean="0"/>
              <a:t>                </a:t>
            </a:r>
            <a:endParaRPr lang="ru-RU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486397" y="4560849"/>
            <a:ext cx="5653669" cy="133814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 всех  классах</a:t>
            </a:r>
          </a:p>
          <a:p>
            <a:pPr algn="ctr"/>
            <a:r>
              <a:rPr lang="ru-RU" dirty="0" smtClean="0">
                <a:latin typeface="Bahnschrift SemiCondensed" panose="020B0502040204020203" pitchFamily="34" charset="0"/>
              </a:rPr>
              <a:t>1 час « ФИЗИЧЕСКАЯ  КУЛЬТУРА» вынесен  в вариативный  компонент на  проведение  спортивных  и  настольных  игр.</a:t>
            </a:r>
            <a:endParaRPr lang="ru-RU" dirty="0"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3352987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157</TotalTime>
  <Words>391</Words>
  <Application>Microsoft Office PowerPoint</Application>
  <PresentationFormat>Широкоэкранный</PresentationFormat>
  <Paragraphs>216</Paragraphs>
  <Slides>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5" baseType="lpstr">
      <vt:lpstr>Arial</vt:lpstr>
      <vt:lpstr>Bahnschrift</vt:lpstr>
      <vt:lpstr>Bahnschrift SemiBold</vt:lpstr>
      <vt:lpstr>Bahnschrift SemiCondensed</vt:lpstr>
      <vt:lpstr>Calibri</vt:lpstr>
      <vt:lpstr>Century Gothic</vt:lpstr>
      <vt:lpstr>Times New Roman</vt:lpstr>
      <vt:lpstr>Wingdings 3</vt:lpstr>
      <vt:lpstr>Легкий дым</vt:lpstr>
      <vt:lpstr>Типовой учебный план начального образования для классов с русским языком обучения  (с сокращением учебной нагрузки)  на  2021-2022 учебный  год.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СШ им.С.Серикова</dc:creator>
  <cp:lastModifiedBy>СШ им.С.Серикова</cp:lastModifiedBy>
  <cp:revision>12</cp:revision>
  <dcterms:created xsi:type="dcterms:W3CDTF">2021-08-05T08:52:18Z</dcterms:created>
  <dcterms:modified xsi:type="dcterms:W3CDTF">2021-08-09T08:11:38Z</dcterms:modified>
</cp:coreProperties>
</file>