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3" r:id="rId6"/>
    <p:sldId id="262" r:id="rId7"/>
    <p:sldId id="265" r:id="rId8"/>
    <p:sldId id="261" r:id="rId9"/>
    <p:sldId id="264" r:id="rId10"/>
    <p:sldId id="266" r:id="rId11"/>
    <p:sldId id="267" r:id="rId12"/>
    <p:sldId id="25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909"/>
    <a:srgbClr val="C6C6C6"/>
    <a:srgbClr val="E6E6E6"/>
    <a:srgbClr val="704828"/>
    <a:srgbClr val="59739A"/>
    <a:srgbClr val="5A739A"/>
    <a:srgbClr val="B68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1" y="820395"/>
            <a:ext cx="4921804" cy="2232367"/>
          </a:xfrm>
        </p:spPr>
        <p:txBody>
          <a:bodyPr anchor="b"/>
          <a:lstStyle>
            <a:lvl1pPr algn="ctr">
              <a:defRPr sz="6000">
                <a:solidFill>
                  <a:srgbClr val="090909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3653312"/>
            <a:ext cx="492180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Текст 2"/>
          <p:cNvSpPr>
            <a:spLocks noGrp="1"/>
          </p:cNvSpPr>
          <p:nvPr>
            <p:ph idx="13"/>
          </p:nvPr>
        </p:nvSpPr>
        <p:spPr>
          <a:xfrm>
            <a:off x="6342601" y="820395"/>
            <a:ext cx="5011199" cy="4948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03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3"/>
          </p:nvPr>
        </p:nvSpPr>
        <p:spPr>
          <a:xfrm>
            <a:off x="684376" y="461471"/>
            <a:ext cx="4913832" cy="540094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441789" y="461472"/>
            <a:ext cx="5014560" cy="887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>
            <a:lvl1pPr>
              <a:defRPr>
                <a:solidFill>
                  <a:srgbClr val="090909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6441788" y="1483793"/>
            <a:ext cx="5014561" cy="4378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237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7070" y="897308"/>
            <a:ext cx="5006730" cy="267805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47069" y="3920934"/>
            <a:ext cx="5044821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807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4555" y="452928"/>
            <a:ext cx="5109673" cy="546076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4556" y="6356349"/>
            <a:ext cx="2743200" cy="365125"/>
          </a:xfrm>
        </p:spPr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751603" y="6356350"/>
            <a:ext cx="462327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956844" cy="365125"/>
          </a:xfrm>
        </p:spPr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479532" y="452928"/>
            <a:ext cx="5087911" cy="93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3"/>
          </p:nvPr>
        </p:nvSpPr>
        <p:spPr>
          <a:xfrm>
            <a:off x="6479532" y="1517976"/>
            <a:ext cx="5087912" cy="4395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591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1602" y="410265"/>
            <a:ext cx="5204387" cy="913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410265"/>
            <a:ext cx="50633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8201" y="1401510"/>
            <a:ext cx="5063382" cy="421921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71601" y="1401510"/>
            <a:ext cx="52043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55219" y="2303645"/>
            <a:ext cx="5204387" cy="3425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18256" y="5728920"/>
            <a:ext cx="2743200" cy="365125"/>
          </a:xfrm>
        </p:spPr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18656" y="5728920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90656" y="5728920"/>
            <a:ext cx="2968950" cy="365125"/>
          </a:xfrm>
        </p:spPr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026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969495"/>
            <a:ext cx="48281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105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44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6392" y="249640"/>
            <a:ext cx="4990606" cy="94438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4304" y="452928"/>
            <a:ext cx="5203972" cy="526420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6392" y="1281870"/>
            <a:ext cx="4990607" cy="44562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26392" y="5804985"/>
            <a:ext cx="2829370" cy="217407"/>
          </a:xfrm>
        </p:spPr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12962" y="5804985"/>
            <a:ext cx="4114800" cy="217407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84962" y="5804985"/>
            <a:ext cx="2943314" cy="217407"/>
          </a:xfrm>
        </p:spPr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267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108" y="517406"/>
            <a:ext cx="4972500" cy="12632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439742" y="517406"/>
            <a:ext cx="489696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1108" y="1974079"/>
            <a:ext cx="4972499" cy="34169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21108" y="5584455"/>
            <a:ext cx="2743200" cy="365125"/>
          </a:xfrm>
        </p:spPr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1508" y="5584455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593508" y="5584455"/>
            <a:ext cx="2743200" cy="365125"/>
          </a:xfrm>
        </p:spPr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600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904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16992" y="961401"/>
            <a:ext cx="2136808" cy="474291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863125"/>
            <a:ext cx="4933013" cy="493946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5802594"/>
            <a:ext cx="2743200" cy="365125"/>
          </a:xfrm>
        </p:spPr>
        <p:txBody>
          <a:bodyPr/>
          <a:lstStyle/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5802594"/>
            <a:ext cx="4114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5802594"/>
            <a:ext cx="2743200" cy="365125"/>
          </a:xfrm>
        </p:spPr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247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1223010" y="5971180"/>
            <a:ext cx="82907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>
                <a:solidFill>
                  <a:srgbClr val="B7B1A0"/>
                </a:solidFill>
                <a:latin typeface="AGReverance" pitchFamily="2" charset="0"/>
              </a:rPr>
              <a:t>© </a:t>
            </a:r>
            <a:r>
              <a:rPr lang="ru-RU" sz="600" dirty="0" smtClean="0">
                <a:solidFill>
                  <a:srgbClr val="B7B1A0"/>
                </a:solidFill>
                <a:latin typeface="AGReverance" pitchFamily="2" charset="0"/>
              </a:rPr>
              <a:t>Полшкова В.В., 2019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2423" y="632389"/>
            <a:ext cx="5011198" cy="1123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2422" y="1825624"/>
            <a:ext cx="5011199" cy="402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6D937-DF1D-41E6-B9D6-316CB067AABE}" type="datetimeFigureOut">
              <a:rPr lang="ru-RU" smtClean="0"/>
              <a:pPr/>
              <a:t>11.08.2021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kern="1200" cap="none" spc="0">
          <a:ln w="0"/>
          <a:solidFill>
            <a:srgbClr val="090909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  <a:latin typeface="AGReveranc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ence-Oblique" panose="020B7200000000000000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ence-Oblique" panose="020B7200000000000000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ence-Oblique" panose="020B7200000000000000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ence-Oblique" panose="020B7200000000000000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ence-Oblique" panose="020B7200000000000000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76227" y="820395"/>
            <a:ext cx="5183776" cy="2232367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70C0"/>
                </a:solidFill>
                <a:effectLst/>
              </a:rPr>
              <a:t>«Развитие функциональной грамотности учащихся  на уроках русского языка и литературы»</a:t>
            </a:r>
            <a:endParaRPr lang="ru-RU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Автор: Пожидаева Марина Николаевна</a:t>
            </a:r>
          </a:p>
          <a:p>
            <a:r>
              <a:rPr lang="ru-RU" dirty="0" smtClean="0"/>
              <a:t>Учитель русского языка и литературы </a:t>
            </a:r>
          </a:p>
          <a:p>
            <a:r>
              <a:rPr lang="ru-RU" dirty="0" smtClean="0"/>
              <a:t>КГУ «</a:t>
            </a:r>
            <a:r>
              <a:rPr lang="ru-RU" dirty="0" err="1" smtClean="0"/>
              <a:t>Азатская</a:t>
            </a:r>
            <a:r>
              <a:rPr lang="ru-RU" dirty="0" smtClean="0"/>
              <a:t> средняя школа» </a:t>
            </a:r>
          </a:p>
          <a:p>
            <a:r>
              <a:rPr lang="ru-RU" dirty="0" smtClean="0"/>
              <a:t>село </a:t>
            </a:r>
            <a:r>
              <a:rPr lang="ru-RU" dirty="0" err="1" smtClean="0"/>
              <a:t>Азат</a:t>
            </a:r>
            <a:endParaRPr lang="ru-RU" dirty="0" smtClean="0"/>
          </a:p>
          <a:p>
            <a:r>
              <a:rPr lang="ru-RU" dirty="0" err="1" smtClean="0"/>
              <a:t>Аккольский</a:t>
            </a:r>
            <a:r>
              <a:rPr lang="ru-RU" dirty="0" smtClean="0"/>
              <a:t> район </a:t>
            </a:r>
            <a:r>
              <a:rPr lang="ru-RU" dirty="0" err="1" smtClean="0"/>
              <a:t>Акмолинская</a:t>
            </a:r>
            <a:r>
              <a:rPr lang="ru-RU" dirty="0" smtClean="0"/>
              <a:t> область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3"/>
          </p:nvPr>
        </p:nvSpPr>
        <p:spPr>
          <a:xfrm>
            <a:off x="6419716" y="361058"/>
            <a:ext cx="5011199" cy="49480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грамотность- это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А.А. Леонтьев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сегодня - это  базовое образование личности. Ребенок должен обладать: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отовностью успешно взаимодействовать с изменяющимся окружающим миром;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возможностью решать различные (в том числе нестандартные) учебные и жизненные задачи;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пособностью строить социальные отношения;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овокупностью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рефлексивных умений, обеспечивающих оценку своей грамотности, стремление к дальнейшему образованию.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Н.Ф. Виноградова</a:t>
            </a:r>
          </a:p>
          <a:p>
            <a:pPr marL="0" indent="0" algn="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(из книги «Функциональная грамотность школьника. Книга для учителя»)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10"/>
          <p:cNvSpPr txBox="1">
            <a:spLocks/>
          </p:cNvSpPr>
          <p:nvPr/>
        </p:nvSpPr>
        <p:spPr>
          <a:xfrm>
            <a:off x="6419716" y="1121434"/>
            <a:ext cx="4811843" cy="5055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55927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idx="13"/>
          </p:nvPr>
        </p:nvSpPr>
        <p:spPr>
          <a:xfrm>
            <a:off x="496389" y="343905"/>
            <a:ext cx="5381897" cy="54009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i="1" dirty="0" smtClean="0">
                <a:solidFill>
                  <a:srgbClr val="0070C0"/>
                </a:solidFill>
              </a:rPr>
              <a:t>Функциональная грамотность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• Математическая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• Финансовая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• Естественнонаучная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• Глобальные компетенции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• </a:t>
            </a:r>
            <a:r>
              <a:rPr lang="ru-RU" dirty="0" smtClean="0"/>
              <a:t>Критическое и креативное </a:t>
            </a:r>
            <a:r>
              <a:rPr lang="ru-RU" dirty="0" smtClean="0"/>
              <a:t>мышление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+mn-lt"/>
              </a:rPr>
              <a:t>•   Читательская </a:t>
            </a:r>
            <a:r>
              <a:rPr lang="ru-RU" b="1" dirty="0">
                <a:solidFill>
                  <a:srgbClr val="0070C0"/>
                </a:solidFill>
                <a:latin typeface="+mn-lt"/>
              </a:rPr>
              <a:t>грамотность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467914" y="660833"/>
            <a:ext cx="5014561" cy="4378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Ч</a:t>
            </a:r>
            <a:r>
              <a:rPr lang="ru-RU" b="1" dirty="0" smtClean="0">
                <a:solidFill>
                  <a:srgbClr val="0070C0"/>
                </a:solidFill>
              </a:rPr>
              <a:t>итательская </a:t>
            </a:r>
            <a:r>
              <a:rPr lang="ru-RU" b="1" dirty="0">
                <a:solidFill>
                  <a:srgbClr val="0070C0"/>
                </a:solidFill>
              </a:rPr>
              <a:t>грамотность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к пониманию и осмыслению письменных текстов, к использованию их содержания для достижения собственных целей, развития знаний и возможностей, для активного участия в жизни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775532" y="1348855"/>
            <a:ext cx="365760" cy="6585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Функциональное чтение </a:t>
            </a:r>
            <a:r>
              <a:rPr lang="ru-RU" dirty="0" smtClean="0"/>
              <a:t>–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нахождение информации для решения конкретной задачи.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предполагает владение  навыками:</a:t>
            </a: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понимания прочитанного,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рефлексию (раздумья о содержании или структуре текста, перенос их на себя, в сферу личного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сознания)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работу с полученной информацией  (интерпретация, оценка )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применение информации для решения своей задачи.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016105" y="2275256"/>
            <a:ext cx="326571" cy="4508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662057" y="205881"/>
            <a:ext cx="4167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уроках у учащихся должны формироваться навыки и умения</a:t>
            </a:r>
            <a:endPara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78731" y="913767"/>
            <a:ext cx="569540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осмысленно читать и воспринимать на слух, а также продуцировать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тексты  разных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типов (информационного и прикладного характера, литературные тексты, тексты разных видов и жанров, такие как научные тексты, биографии, документы, статьи из газет и журналов, деловые инструкции, географические карты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т.д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уметь извлекать информацию из разных источников;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учиться находить и критически оценивать информацию из СМИ и Интернета;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уметь пользоваться источниками и ссылаться на них;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уметь читать таблицы, диаграммы, схемы, условные обозначения и уметь</a:t>
            </a:r>
          </a:p>
          <a:p>
            <a:pPr marL="457200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применять их при подготовке собственных текстов;</a:t>
            </a: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реализовывать разные стратегии чтения при работе с текстом.</a:t>
            </a:r>
          </a:p>
        </p:txBody>
      </p:sp>
    </p:spTree>
    <p:extLst>
      <p:ext uri="{BB962C8B-B14F-4D97-AF65-F5344CB8AC3E}">
        <p14:creationId xmlns:p14="http://schemas.microsoft.com/office/powerpoint/2010/main" val="3646439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39403" y="411474"/>
            <a:ext cx="46068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Выделяют три вида чтения текста: </a:t>
            </a:r>
            <a:endParaRPr lang="ru-RU" sz="2800" dirty="0" smtClean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• изучающее 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</a:t>
            </a:r>
            <a:r>
              <a:rPr lang="ru-RU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• ознакомительное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</a:t>
            </a:r>
            <a:r>
              <a:rPr lang="ru-RU" sz="24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•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просмотровое</a:t>
            </a: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05006" y="288648"/>
            <a:ext cx="55299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Учителю в современных реалиях необходимо разрабатывать задания по предмету, связанные с поиском, пониманием, преобразованием и использованием информации в повседневной жизни ученика и решения жизненно важных проблем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22571" y="1716215"/>
            <a:ext cx="5412378" cy="457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для создания учебных ситуаций по разделу «Здоровое питание», «Традиции и обычаи» по русскому языку в 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можно использовать в качестве материалов для учебных заданий – объявления, рекламу, инструкции, меню, входные билеты (в музей, на концерт народной музыки) и т.д.</a:t>
            </a:r>
            <a:endParaRPr lang="ru-RU" sz="1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Ситуации из жизни по разделу русского языка в 5 классе «Мир вокруг нас: транспорт и инфраструктура»- задание «Составить маршрут автобуса от нашего села до г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Нур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-Султан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</a:t>
            </a:r>
            <a:endParaRPr lang="ru-RU" sz="16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 разделу «Культура: язык и общение» составить диалог «Если ты заблудился в городе», «В магазине». </a:t>
            </a:r>
            <a:endParaRPr lang="ru-RU" sz="16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разделе «Мир профессий» русский язык в 8 классе использовала прием «Корзина идей» по новым профессиям. Что означает новая 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профессия?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думаете, чем занимается человек данной профессии?</a:t>
            </a:r>
            <a:b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97726" y="2952206"/>
            <a:ext cx="350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</a:rPr>
              <a:t>Все тексты делятся на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761309" y="3475426"/>
            <a:ext cx="457200" cy="692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824152" y="3449300"/>
            <a:ext cx="496388" cy="718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69292" y="4127817"/>
            <a:ext cx="18830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Сплошные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(без визуальных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изображений)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36801" y="4126406"/>
            <a:ext cx="20190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Несплошные</a:t>
            </a:r>
            <a:endParaRPr lang="ru-RU" sz="24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 визуальными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изображениями)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69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3563213" y="465990"/>
            <a:ext cx="5087911" cy="73579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cap="none" spc="0">
                <a:ln w="0"/>
                <a:solidFill>
                  <a:srgbClr val="09090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Reverance" pitchFamily="2" charset="0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0070C0"/>
                </a:solidFill>
                <a:effectLst/>
              </a:rPr>
              <a:t>Стратегии чтения</a:t>
            </a:r>
            <a:endParaRPr lang="ru-RU" sz="3200" dirty="0">
              <a:solidFill>
                <a:srgbClr val="0070C0"/>
              </a:solidFill>
              <a:effectLst/>
            </a:endParaRPr>
          </a:p>
        </p:txBody>
      </p:sp>
      <p:sp>
        <p:nvSpPr>
          <p:cNvPr id="3" name="Объект 9"/>
          <p:cNvSpPr txBox="1">
            <a:spLocks/>
          </p:cNvSpPr>
          <p:nvPr/>
        </p:nvSpPr>
        <p:spPr>
          <a:xfrm>
            <a:off x="758000" y="1262321"/>
            <a:ext cx="5015783" cy="4395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</a:t>
            </a:r>
            <a:r>
              <a:rPr lang="ru-RU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предтекстовой</a:t>
            </a:r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«Мозговой штурм»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«Глоссарий»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Предворяющие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вопросы»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«Корзина идей»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повести «Кладовая солнца»)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9"/>
          <p:cNvSpPr txBox="1">
            <a:spLocks/>
          </p:cNvSpPr>
          <p:nvPr/>
        </p:nvSpPr>
        <p:spPr>
          <a:xfrm>
            <a:off x="6944312" y="1201782"/>
            <a:ext cx="4990607" cy="44562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GReverence-Oblique" panose="020B72000000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текстовая деятельности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«Чтение с остановками»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/по рассказу «Мальчик у Христа на елке»/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«Чтение с пометками»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«Дневник двойных записей»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 предсказаний»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Фишбон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592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7"/>
          <p:cNvSpPr txBox="1">
            <a:spLocks/>
          </p:cNvSpPr>
          <p:nvPr/>
        </p:nvSpPr>
        <p:spPr>
          <a:xfrm>
            <a:off x="804887" y="337489"/>
            <a:ext cx="4990606" cy="94438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cap="none" spc="0">
                <a:ln w="0"/>
                <a:solidFill>
                  <a:srgbClr val="09090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Reverance" pitchFamily="2" charset="0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accent1"/>
                </a:solidFill>
              </a:rPr>
              <a:t>Стратегии чтения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4887" y="1281870"/>
            <a:ext cx="46721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послетекстовой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Сиквейн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«Ромашка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«Проверочный лист»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«Авторский стул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«Толстые и тонкие вопросы»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97189" y="225256"/>
            <a:ext cx="43437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</a:rPr>
              <a:t>Работа  с </a:t>
            </a:r>
            <a:r>
              <a:rPr lang="ru-RU" sz="2400" b="1" dirty="0" err="1" smtClean="0">
                <a:solidFill>
                  <a:schemeClr val="accent1"/>
                </a:solidFill>
              </a:rPr>
              <a:t>несплошным</a:t>
            </a:r>
            <a:r>
              <a:rPr lang="ru-RU" sz="2400" b="1" dirty="0" smtClean="0">
                <a:solidFill>
                  <a:schemeClr val="accent1"/>
                </a:solidFill>
              </a:rPr>
              <a:t> текстом</a:t>
            </a:r>
          </a:p>
          <a:p>
            <a:r>
              <a:rPr lang="ru-RU" sz="2400" b="1" dirty="0" smtClean="0">
                <a:solidFill>
                  <a:schemeClr val="accent1"/>
                </a:solidFill>
              </a:rPr>
              <a:t> по разделу «Климат»  7 класс</a:t>
            </a:r>
          </a:p>
        </p:txBody>
      </p:sp>
      <p:pic>
        <p:nvPicPr>
          <p:cNvPr id="7" name="Объект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5" y="1281870"/>
            <a:ext cx="4500507" cy="451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19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276" y="546800"/>
            <a:ext cx="41539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вариант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и вопросы к тексту составляют сами учащиеся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вариант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 уже готовые задания к тексту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(преобразовать в сплошной текст, найти сплошной текст по теме и сравнить их)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61462" y="662715"/>
            <a:ext cx="5508172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чтения </a:t>
            </a:r>
            <a:endParaRPr lang="ru-RU" sz="2800" b="1" dirty="0" smtClean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несплошных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текстов </a:t>
            </a:r>
            <a:endParaRPr lang="ru-RU" sz="2800" b="1" dirty="0" smtClean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Что я вижу перед собой? (Например, передо мной реклама, диаграмма и т. д.)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 чем в ней (в нем) сообщается?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Расскажи о содержащейся информации.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Как называется текст?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76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7"/>
          <p:cNvSpPr txBox="1">
            <a:spLocks/>
          </p:cNvSpPr>
          <p:nvPr/>
        </p:nvSpPr>
        <p:spPr>
          <a:xfrm>
            <a:off x="936297" y="281324"/>
            <a:ext cx="5087911" cy="73579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cap="none" spc="0">
                <a:ln w="0"/>
                <a:solidFill>
                  <a:srgbClr val="09090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Reverance" pitchFamily="2" charset="0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0070C0"/>
                </a:solidFill>
                <a:effectLst/>
              </a:rPr>
              <a:t>Работа со сплошным текстом</a:t>
            </a:r>
            <a:endParaRPr lang="ru-RU" sz="3200" dirty="0">
              <a:solidFill>
                <a:srgbClr val="0070C0"/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99447" y="281324"/>
            <a:ext cx="4763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Раздел «Жизненные ценности. Семья» 5 класс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31520" y="845162"/>
            <a:ext cx="1099892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Лесная</a:t>
            </a:r>
            <a:r>
              <a:rPr lang="ru-RU" sz="14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семья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Как-то </a:t>
            </a: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 позвала бабушка свою внучку Оленьку в лес за ягодами.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Не хочу, бабушка, — отказалась девочка, — у меня ножки устанут.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Хорошо, оставайся дома и почисти к обеду овощи, пока я ягоды в лесу собираю, — попросила бабушка.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Что ты, бабушка, я не могу, у меня пальчики заболят, — снова отказалась Оленька.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У тебя на все просьбы один ответ, не хочу да не буду, — рассердилась бабушка, — и с братиком ты играть не хочешь, и маме не помогаешь.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Ну, ладно, бабушка, не сердись, пойду с тобой в лес, — согласилась Оленька и подумала: «По крайней мере сладкой земляники поем».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Пришли бабушка с внучкой в лес, но Оленька ягоды в корзинку собирать отказалась, а сама нашла земляничную полянку и принялась сладкими ягодами лакомиться. Зовет ее бабушка, а она не откликается. Наелась девочка ягод, оглянулась, а бабушки нет нигде. Страшно стало Оленьке, не знает, куда идти.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Посреди полянки рос могучий дуб. Говорит ему Оленька со слезами на глазах: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Была бы я такой высокой, как ты, дуб, сразу бы бабушку в лесу увидела.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Зашелестел дуб ветками в ответ: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Я такой высокий и крепкий, потому что вскормила меня землица матушка, обогрело теплое солнышко, напоили тучки- сестрицы. А я в ответ угощаю всех вкусными желудями да укрываю птиц в своей кроне густой. Мы в лесной семье все друг за дружку в ответе.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дослушала слова дуба Оленька, фыркнула и убежала прочь. Долго искала она бабушку в лесу, да так и не нашла. Снова прибежала на полянку, где могучий дуб рос, села на траву и горько заплакала.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Вдруг почувствовала Оленька, что превратилась она в дубок. Тянется дубок к солнышку, трудно ему, не хватает сил. Тут на помощь матушка-землица пришла, накормила его питательными соками. Захотел дубок пить, прилетела тучка веселая, напоила деревце свежим дождиком. Стали гусеницы прожорливые объедать листочки дубовые, мигом синички проворные с ними расправились.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этот момент услышала Оленька бабушкин голос и проснулась. Обрадовалась девочка и говорит: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Давай, бабушка, вместе будем ягоды собирать — у меня спина больше не болит</a:t>
            </a:r>
            <a:r>
              <a:rPr lang="ru-RU" sz="14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М</a:t>
            </a:r>
            <a:r>
              <a:rPr lang="ru-RU" sz="14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i="1" dirty="0" err="1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Скребцова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97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270472"/>
            <a:ext cx="4921804" cy="109984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  <a:effectLst/>
              </a:rPr>
              <a:t>Вопросы и задания по тексту</a:t>
            </a:r>
            <a:endParaRPr lang="ru-RU" sz="2800" b="1" dirty="0">
              <a:solidFill>
                <a:schemeClr val="accent1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6901" y="1370317"/>
            <a:ext cx="5504401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 чем данный текст?  Укажите  правильный ответ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а/ как Оля потерялась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б/ Сон Оли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в/ О том, что нужно семье помогать.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6901" y="2944466"/>
            <a:ext cx="5504401" cy="94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 startAt="2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Назови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членов семьи Оли и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дуба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 Продолжи ассоциативный ряд 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 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Семья-…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6901" y="4044311"/>
            <a:ext cx="5504401" cy="1850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- Что поняла Оленька, после того как ей приснился сон про дубок?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Как Оленька поможет разным членам своей семьи, когда вернется домой?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какие деревья похожи члены вашей семьи и почему?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6000" y="382051"/>
            <a:ext cx="6096000" cy="15741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Расскажите, что помогает расти дереву и что помогает расти человеку.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Представьте, что дуб подарил Оленьке желудь и она вырастила из него дубок, который помогал ей мудрыми советами. Расскажите, как дубок помогал Оленьке.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87440" y="1966034"/>
            <a:ext cx="5556069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Поставь значок v в нужную графу ( Прием «верно/неверно»).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94830"/>
              </p:ext>
            </p:extLst>
          </p:nvPr>
        </p:nvGraphicFramePr>
        <p:xfrm>
          <a:off x="6400799" y="2660926"/>
          <a:ext cx="5133704" cy="3254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2282">
                  <a:extLst>
                    <a:ext uri="{9D8B030D-6E8A-4147-A177-3AD203B41FA5}">
                      <a16:colId xmlns:a16="http://schemas.microsoft.com/office/drawing/2014/main" val="189598576"/>
                    </a:ext>
                  </a:extLst>
                </a:gridCol>
                <a:gridCol w="1365711">
                  <a:extLst>
                    <a:ext uri="{9D8B030D-6E8A-4147-A177-3AD203B41FA5}">
                      <a16:colId xmlns:a16="http://schemas.microsoft.com/office/drawing/2014/main" val="3538046354"/>
                    </a:ext>
                  </a:extLst>
                </a:gridCol>
                <a:gridCol w="1365711">
                  <a:extLst>
                    <a:ext uri="{9D8B030D-6E8A-4147-A177-3AD203B41FA5}">
                      <a16:colId xmlns:a16="http://schemas.microsoft.com/office/drawing/2014/main" val="3991313479"/>
                    </a:ext>
                  </a:extLst>
                </a:gridCol>
              </a:tblGrid>
              <a:tr h="2954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верно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неверно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24" marR="72524" marT="0" marB="0"/>
                </a:tc>
                <a:extLst>
                  <a:ext uri="{0D108BD9-81ED-4DB2-BD59-A6C34878D82A}">
                    <a16:rowId xmlns:a16="http://schemas.microsoft.com/office/drawing/2014/main" val="845762077"/>
                  </a:ext>
                </a:extLst>
              </a:tr>
              <a:tr h="6050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Мы в лесной семье все друг за дружку в ответе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extLst>
                  <a:ext uri="{0D108BD9-81ED-4DB2-BD59-A6C34878D82A}">
                    <a16:rowId xmlns:a16="http://schemas.microsoft.com/office/drawing/2014/main" val="103315646"/>
                  </a:ext>
                </a:extLst>
              </a:tr>
              <a:tr h="295426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extLst>
                  <a:ext uri="{0D108BD9-81ED-4DB2-BD59-A6C34878D82A}">
                    <a16:rowId xmlns:a16="http://schemas.microsoft.com/office/drawing/2014/main" val="120135468"/>
                  </a:ext>
                </a:extLst>
              </a:tr>
              <a:tr h="10126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Страшно стало Оленьке, убежала она в деревню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extLst>
                  <a:ext uri="{0D108BD9-81ED-4DB2-BD59-A6C34878D82A}">
                    <a16:rowId xmlns:a16="http://schemas.microsoft.com/office/drawing/2014/main" val="2656072750"/>
                  </a:ext>
                </a:extLst>
              </a:tr>
              <a:tr h="2954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Посреди полянки рос могучий дуб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endParaRPr lang="ru-RU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extLst>
                  <a:ext uri="{0D108BD9-81ED-4DB2-BD59-A6C34878D82A}">
                    <a16:rowId xmlns:a16="http://schemas.microsoft.com/office/drawing/2014/main" val="1428730854"/>
                  </a:ext>
                </a:extLst>
              </a:tr>
              <a:tr h="295426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24" marR="72524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4" marR="72524" marT="0" marB="0"/>
                </a:tc>
                <a:extLst>
                  <a:ext uri="{0D108BD9-81ED-4DB2-BD59-A6C34878D82A}">
                    <a16:rowId xmlns:a16="http://schemas.microsoft.com/office/drawing/2014/main" val="4100014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577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5246" y="448410"/>
            <a:ext cx="5364480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 Продолжи предложение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Вдруг почувствовала Оленька ,…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дослушала слова дуба Оленька ,..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Как-то раз позвала бабушка …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Найди слова для проверки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Дуб –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Ножки –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Определите стиль текста.  Укажите признаки этого стиля в речи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96148" y="44841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Составление сюжетной таблицы  </a:t>
            </a:r>
            <a:endParaRPr lang="ru-RU" sz="2400" b="1" dirty="0" smtClean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 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рассказу «Теплый хлеб» </a:t>
            </a:r>
            <a:endParaRPr lang="ru-RU" sz="2400" b="1" dirty="0" smtClean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К.Г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Паустовского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887973"/>
              </p:ext>
            </p:extLst>
          </p:nvPr>
        </p:nvGraphicFramePr>
        <p:xfrm>
          <a:off x="6611393" y="1933305"/>
          <a:ext cx="5011737" cy="2934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6397">
                  <a:extLst>
                    <a:ext uri="{9D8B030D-6E8A-4147-A177-3AD203B41FA5}">
                      <a16:colId xmlns:a16="http://schemas.microsoft.com/office/drawing/2014/main" val="2377443106"/>
                    </a:ext>
                  </a:extLst>
                </a:gridCol>
                <a:gridCol w="1796553">
                  <a:extLst>
                    <a:ext uri="{9D8B030D-6E8A-4147-A177-3AD203B41FA5}">
                      <a16:colId xmlns:a16="http://schemas.microsoft.com/office/drawing/2014/main" val="3002910162"/>
                    </a:ext>
                  </a:extLst>
                </a:gridCol>
                <a:gridCol w="1368787">
                  <a:extLst>
                    <a:ext uri="{9D8B030D-6E8A-4147-A177-3AD203B41FA5}">
                      <a16:colId xmlns:a16="http://schemas.microsoft.com/office/drawing/2014/main" val="3755559314"/>
                    </a:ext>
                  </a:extLst>
                </a:gridCol>
              </a:tblGrid>
              <a:tr h="5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Кто?                  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Филька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extLst>
                  <a:ext uri="{0D108BD9-81ED-4DB2-BD59-A6C34878D82A}">
                    <a16:rowId xmlns:a16="http://schemas.microsoft.com/office/drawing/2014/main" val="3181960847"/>
                  </a:ext>
                </a:extLst>
              </a:tr>
              <a:tr h="5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Обидел коня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extLst>
                  <a:ext uri="{0D108BD9-81ED-4DB2-BD59-A6C34878D82A}">
                    <a16:rowId xmlns:a16="http://schemas.microsoft.com/office/drawing/2014/main" val="816738356"/>
                  </a:ext>
                </a:extLst>
              </a:tr>
              <a:tr h="5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Когда?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Зимой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extLst>
                  <a:ext uri="{0D108BD9-81ED-4DB2-BD59-A6C34878D82A}">
                    <a16:rowId xmlns:a16="http://schemas.microsoft.com/office/drawing/2014/main" val="3973465247"/>
                  </a:ext>
                </a:extLst>
              </a:tr>
              <a:tr h="5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Где?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Бережках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extLst>
                  <a:ext uri="{0D108BD9-81ED-4DB2-BD59-A6C34878D82A}">
                    <a16:rowId xmlns:a16="http://schemas.microsoft.com/office/drawing/2014/main" val="2402208413"/>
                  </a:ext>
                </a:extLst>
              </a:tr>
              <a:tr h="56845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Почему?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Недоверчивый, злой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97" marR="67097" marT="0" marB="0"/>
                </a:tc>
                <a:extLst>
                  <a:ext uri="{0D108BD9-81ED-4DB2-BD59-A6C34878D82A}">
                    <a16:rowId xmlns:a16="http://schemas.microsoft.com/office/drawing/2014/main" val="2616823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52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0560" y="647339"/>
            <a:ext cx="51554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Задания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формирование читательской грамотности и её проверку могут состоят из текста и вопросов, на которые нельзя дать однозначный ответ.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Например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«Как поступили бы вы, если бы оказались на месте героя истории?».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75063" y="2401665"/>
            <a:ext cx="482890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спользование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творческих пересказов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от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лица героев произведений.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0165" y="3218208"/>
            <a:ext cx="4376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идактические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игры или фрагменты игр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5063" y="3722914"/>
            <a:ext cx="50509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«Четвёртый лишний»,  «Слабое звено», «Найди лишнее», «Закончи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предложение».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23751" y="4539457"/>
            <a:ext cx="393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очинение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лингвистической сказки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88243" y="641535"/>
            <a:ext cx="5421087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группах, парах, ролевые,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деловые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игры, метод проектов.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38479" y="1676791"/>
            <a:ext cx="3127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</a:t>
            </a:r>
            <a:r>
              <a:rPr lang="ru-RU" sz="20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Использованием </a:t>
            </a:r>
            <a:r>
              <a:rPr lang="ru-RU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ИКТ.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57257" y="2110212"/>
            <a:ext cx="54776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• 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создание презентаций 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•  поиск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в интернете дополнительной литературы и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информации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•  составление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опорных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схем </a:t>
            </a:r>
          </a:p>
          <a:p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•  видеоматериала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8786" y="3402874"/>
            <a:ext cx="3023878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16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42426" y="2730091"/>
            <a:ext cx="6033318" cy="2800767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Желаю всем  здоровья </a:t>
            </a:r>
            <a:endParaRPr lang="ru-RU" sz="4400" b="1" dirty="0" smtClean="0">
              <a:ln w="0"/>
              <a:solidFill>
                <a:schemeClr val="accent6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400" b="1" dirty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успехов </a:t>
            </a:r>
          </a:p>
          <a:p>
            <a:pPr algn="ctr"/>
            <a:r>
              <a:rPr lang="ru-RU" sz="4400" b="1" dirty="0" smtClean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новом учебном </a:t>
            </a:r>
            <a:endParaRPr lang="ru-RU" sz="4400" b="1" dirty="0" smtClean="0">
              <a:ln w="0"/>
              <a:solidFill>
                <a:schemeClr val="accent6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ru-RU" sz="4400" b="1" dirty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b="1" dirty="0">
              <a:ln w="0"/>
              <a:solidFill>
                <a:schemeClr val="accent6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555" y="523549"/>
            <a:ext cx="5159829" cy="313932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современного учителя - </a:t>
            </a:r>
            <a:r>
              <a:rPr lang="ru-RU" sz="20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воспитать ученика, умеющего обучаться, знающего, </a:t>
            </a:r>
            <a:endParaRPr lang="ru-RU" sz="2000" b="1" i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информацию в нужных целях; </a:t>
            </a:r>
            <a:endParaRPr lang="ru-RU" sz="2000" b="1" i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</a:t>
            </a:r>
            <a:r>
              <a:rPr lang="ru-RU" sz="20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другими людьми и </a:t>
            </a:r>
            <a:endParaRPr lang="ru-RU" sz="2000" b="1" i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обладать </a:t>
            </a:r>
            <a:r>
              <a:rPr lang="ru-RU" sz="20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целым рядом компетенций XXI века, способного жить и </a:t>
            </a:r>
            <a:endParaRPr lang="ru-RU" sz="2000" b="1" i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действовать </a:t>
            </a:r>
            <a:r>
              <a:rPr lang="ru-RU" sz="20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быстро меняющегося мира.</a:t>
            </a:r>
          </a:p>
          <a:p>
            <a:endParaRPr lang="ru-RU" dirty="0"/>
          </a:p>
        </p:txBody>
      </p:sp>
      <p:pic>
        <p:nvPicPr>
          <p:cNvPr id="3074" name="Picture 2" descr="Гифки &quot;Спасибо за внимание&quot;. Большая подборка GIF анимац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424" y="815168"/>
            <a:ext cx="4438650" cy="146685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72" y="3882237"/>
            <a:ext cx="3304062" cy="18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46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стание 8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листание 7" id="{0CE75DB1-FDE2-4B07-8783-FD2325410490}" vid="{4B0FD19C-AF86-4C35-9F38-0720CAB139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листание 8</Template>
  <TotalTime>1887</TotalTime>
  <Words>1616</Words>
  <Application>Microsoft Office PowerPoint</Application>
  <PresentationFormat>Широкоэкранный</PresentationFormat>
  <Paragraphs>192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AGReverance</vt:lpstr>
      <vt:lpstr>AGReverence-Oblique</vt:lpstr>
      <vt:lpstr>Arial</vt:lpstr>
      <vt:lpstr>Calibri</vt:lpstr>
      <vt:lpstr>Symbol</vt:lpstr>
      <vt:lpstr>Times New Roman</vt:lpstr>
      <vt:lpstr>листание 8</vt:lpstr>
      <vt:lpstr>«Развитие функциональной грамотности учащихся  на уроках русского языка и литературы»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и задания по тексту</vt:lpstr>
      <vt:lpstr>Презентация PowerPoint</vt:lpstr>
      <vt:lpstr>Презентация PowerPoint</vt:lpstr>
      <vt:lpstr>Презентация PowerPoint</vt:lpstr>
    </vt:vector>
  </TitlesOfParts>
  <Manager>Полшкова Виктория Валерьяновна</Manager>
  <Company>МАОУ ДО ЦРТДиЮКаменского района Пензенской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Книга</dc:title>
  <dc:subject>литература, книги</dc:subject>
  <dc:creator>Viktoriya Polshkova</dc:creator>
  <cp:keywords>литература;шаблон по литературе;книга</cp:keywords>
  <cp:lastModifiedBy>Марина</cp:lastModifiedBy>
  <cp:revision>105</cp:revision>
  <dcterms:created xsi:type="dcterms:W3CDTF">2016-11-15T09:14:47Z</dcterms:created>
  <dcterms:modified xsi:type="dcterms:W3CDTF">2021-08-11T15:33:45Z</dcterms:modified>
</cp:coreProperties>
</file>